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21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4F5F25-D29E-47AF-B354-70F62BAD4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DA3FB3A-11A1-9365-AF66-63CDB1015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B085DA-B589-D4E6-71CC-84D4C7CA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127766-447B-8DB7-817A-A2120E47A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1CD4A2-F264-E497-5846-EAE2027B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85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8B279B-4221-A348-2E99-C67E0195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D2811E-7AD4-76DD-C49F-2395399FA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CD4172-1F01-A511-E2AA-A47BE817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B32848-21DE-8AEA-6300-8638B495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B17E2B-A153-E620-A279-0BB602DF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53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0B2F39-EB72-438B-7ED2-42FB862CA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0B2D88-FBB6-1B22-6FD2-CE0C7FF6E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9F08B-F29E-6701-B222-C9DBB2B65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54D9F0-4DB4-0BB9-02D0-A60FC86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CEE00F-0D97-CB3A-488E-5E81CB4D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89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90DF97-A88E-1464-838B-637C8C2B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CA092B-D668-EF08-64E1-A4585C719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1E4BBB7-9877-D2FF-B2A6-C8F76FF0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B060AA7-5DBF-0BE4-ADA8-A2A270B4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7F5252-4AE2-9AC7-ECF9-2D1D9515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22B68A-437B-48D0-BDB7-B3EE5E524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1165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6CF6EB-5B79-1886-5120-A52B86A12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4225D4-526E-F1CE-F653-2FE686D9D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C3338D-82A6-F2B3-D06D-C2C720A8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533770F-331A-3F88-5EA3-EE1FA938F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F633B62-58DE-6AA2-BEBB-1D7EFC5BF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A74AB7-F712-1569-0246-D2F2E265B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72FA13B-D88F-B66D-81EE-844A67F2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7A136F9-503D-047B-4933-ABCC6236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23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DE226-93B9-06E7-2A67-D6B62BE74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E8BF598-0C27-C231-041E-4822CE7F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AA380CF-A241-CEDA-0ADC-CF2D9DC2C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8877CB1-E782-0E62-1A7E-F46EA478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7530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2F02105-D792-4257-A455-9AB0CC40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4323BFA-963A-A19A-08B9-50A67F947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5531FDC-D595-2EC5-5CFC-2C954BEA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63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A68732-70C4-A0FF-1521-9D4EA1C8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65A92D-43C1-A07F-F272-04DE37B34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59885E-8206-C033-6F9D-BB06CF51C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219CC35-24A1-15FA-AF67-555E992A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4797A42-9356-3221-8716-8E459E31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8ACA50-4E16-E0D8-925D-DDC5FD003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28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5D2522-C2EB-08EE-9E3D-9DAF382EA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EFC2FD4-D659-642E-5E44-D8EF790402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41574FA-EE6D-5B4C-50B8-1528BA0ED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60BE887-B70D-E693-48D0-399435E3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A9EFB52-A107-D014-AE5F-8E8F44003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FB0A8-CB8A-229B-F86F-6E7C5720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17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05CD4E-BBA9-0235-D3BA-E1AD1717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8336D2-1E05-BD23-2735-FE9CAF8B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13D2DE-7E72-54C9-785A-95EFECA9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D7997A-1B15-F1C2-7448-E3C2D4111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40ED30-714D-0AFB-6918-063B0CBD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51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328623D-8836-C92B-D14B-B52949C6B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992EB6E-2484-75C0-22D2-817CC0EE6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2D477E-4E50-7DE3-BEF5-78F7A7CA4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66F079-889C-C4E8-3973-E93CDC14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AAEE78-4500-CF3B-CA04-3F36A528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247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xfrm>
            <a:off x="4654062" y="6515100"/>
            <a:ext cx="2827216" cy="4635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9D0EC-26F0-4589-BD9D-748E92EB9A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98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57F11D8-096A-75EC-7202-DADA4EAE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D84FAD-4D23-F219-BFC3-DE45E3E4B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39DE1C-73D0-BAD4-E461-C8D035C14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46191-B0F3-48E8-997D-130B52A6905A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4E083B-31BA-03C3-AD83-F4608DBCAA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EDE9F2-B82D-990A-D939-19EEA0A58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D8C7F-39B3-4DD7-B6A8-F615D1C89A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81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39">
            <a:extLst>
              <a:ext uri="{FF2B5EF4-FFF2-40B4-BE49-F238E27FC236}">
                <a16:creationId xmlns:a16="http://schemas.microsoft.com/office/drawing/2014/main" id="{959D99F8-A8D4-73E9-3FC1-59EBFDA97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11" y="1135048"/>
            <a:ext cx="1093132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lvl="0" algn="just">
              <a:defRPr/>
            </a:pPr>
            <a:r>
              <a:rPr lang="en-US" altLang="ko-K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objective of this research is to develop a methodology for evaluating greenhouse gas reduction associated with carbon-neutral technologies in the iron</a:t>
            </a:r>
            <a:r>
              <a:rPr lang="ko-KR" altLang="en-US" sz="1800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steel industry, and to identify optimized carbon-neutral transition pathways based on technology performance and cost data.</a:t>
            </a:r>
          </a:p>
        </p:txBody>
      </p:sp>
      <p:sp>
        <p:nvSpPr>
          <p:cNvPr id="7" name="TextBox 42">
            <a:extLst>
              <a:ext uri="{FF2B5EF4-FFF2-40B4-BE49-F238E27FC236}">
                <a16:creationId xmlns:a16="http://schemas.microsoft.com/office/drawing/2014/main" id="{1B4FBDDA-9FAC-6643-3CF3-5A773FBC4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6" y="730225"/>
            <a:ext cx="647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800" b="1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■ </a:t>
            </a:r>
            <a:r>
              <a:rPr lang="en-US" altLang="ko-KR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Objectives</a:t>
            </a:r>
            <a:endParaRPr lang="ko-KR" altLang="en-US" sz="1800" b="1" dirty="0">
              <a:solidFill>
                <a:srgbClr val="0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28ECC3FB-AC5D-A49A-164F-F1A80FC85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52" y="2138132"/>
            <a:ext cx="647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1pPr>
            <a:lvl2pPr marL="742950" indent="-28575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2pPr>
            <a:lvl3pPr marL="11430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3pPr>
            <a:lvl4pPr marL="16002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4pPr>
            <a:lvl5pPr marL="2057400" indent="-228600"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Century Gothic" panose="020B0502020202020204" pitchFamily="34" charset="0"/>
                <a:ea typeface="맑은 고딕" panose="020B0503020000020004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800" b="1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■ </a:t>
            </a:r>
            <a:r>
              <a:rPr lang="en-US" altLang="ko-KR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Core Research Content</a:t>
            </a:r>
            <a:endParaRPr lang="ko-KR" altLang="en-US" sz="1800" b="1" dirty="0">
              <a:solidFill>
                <a:srgbClr val="0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BE3B12-92CF-03B8-D9BF-876BDEF25626}"/>
              </a:ext>
            </a:extLst>
          </p:cNvPr>
          <p:cNvSpPr txBox="1"/>
          <p:nvPr/>
        </p:nvSpPr>
        <p:spPr>
          <a:xfrm>
            <a:off x="456135" y="181944"/>
            <a:ext cx="10795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altLang="ko-K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GHG Reduction Assessment for Carbon Neutral Technologies in the Iron and Steel Industry</a:t>
            </a:r>
          </a:p>
          <a:p>
            <a:pPr algn="ctr" fontAlgn="base"/>
            <a:r>
              <a:rPr lang="en-US" altLang="ko-K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(Ministry of Climate, Energy and Environment project, 2025.4.1~2027.12.31)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F387FB-1A32-BD14-805E-9A4F32E08E4C}"/>
              </a:ext>
            </a:extLst>
          </p:cNvPr>
          <p:cNvSpPr txBox="1"/>
          <p:nvPr/>
        </p:nvSpPr>
        <p:spPr>
          <a:xfrm>
            <a:off x="231152" y="2633204"/>
            <a:ext cx="6430418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Establishment of Technology DB: </a:t>
            </a:r>
            <a:r>
              <a:rPr lang="en-US" altLang="ko-KR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analyzes</a:t>
            </a:r>
            <a:r>
              <a:rPr lang="ko-KR" altLang="en-US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material and energy consumption, cost structures, and performance characteristics of existing processes and emerging low-carbon technologies in the iron and steelmaking industry.</a:t>
            </a:r>
          </a:p>
          <a:p>
            <a:pPr marL="285750" indent="-285750" algn="just" eaLnBrk="0" fontAlgn="base" latinLnBrk="0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Establishment of LCI DB : </a:t>
            </a:r>
            <a:r>
              <a:rPr lang="en-US" altLang="ko-KR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the life cycle assessment methodology, LCI database construction and calculation of carbon emission factors for the iron and steelmaking industry. </a:t>
            </a:r>
          </a:p>
          <a:p>
            <a:pPr marL="285750" indent="-285750" algn="just" eaLnBrk="0" fontAlgn="base" latinLnBrk="0" hangingPunct="0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Assessment Model for GHG Reduction Potential: </a:t>
            </a:r>
            <a:r>
              <a:rPr lang="en-US" altLang="ko-KR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the mathematical model for GHG reduction potential assessment based on technology properties and databases. Deriving feasible decarbonization and cost-optimized pathway for the iron and steelmaking industry.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3C7DFA5-87EC-8E4B-1DC5-FF2D2949A26B}"/>
              </a:ext>
            </a:extLst>
          </p:cNvPr>
          <p:cNvGrpSpPr/>
          <p:nvPr/>
        </p:nvGrpSpPr>
        <p:grpSpPr>
          <a:xfrm>
            <a:off x="7095932" y="2024769"/>
            <a:ext cx="4746622" cy="4732641"/>
            <a:chOff x="1726321" y="1440143"/>
            <a:chExt cx="4746622" cy="4732641"/>
          </a:xfrm>
        </p:grpSpPr>
        <p:pic>
          <p:nvPicPr>
            <p:cNvPr id="3" name="그림 58">
              <a:extLst>
                <a:ext uri="{FF2B5EF4-FFF2-40B4-BE49-F238E27FC236}">
                  <a16:creationId xmlns:a16="http://schemas.microsoft.com/office/drawing/2014/main" id="{5A509E86-4B92-C8DA-75D3-877C06A3E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9709" t="30172" r="8095" b="29036"/>
            <a:stretch/>
          </p:blipFill>
          <p:spPr>
            <a:xfrm rot="10800000">
              <a:off x="3957681" y="3370826"/>
              <a:ext cx="334766" cy="1231267"/>
            </a:xfrm>
            <a:prstGeom prst="rect">
              <a:avLst/>
            </a:prstGeom>
            <a:noFill/>
            <a:ln w="6350">
              <a:noFill/>
            </a:ln>
          </p:spPr>
        </p:pic>
        <p:pic>
          <p:nvPicPr>
            <p:cNvPr id="4" name="그림 58">
              <a:extLst>
                <a:ext uri="{FF2B5EF4-FFF2-40B4-BE49-F238E27FC236}">
                  <a16:creationId xmlns:a16="http://schemas.microsoft.com/office/drawing/2014/main" id="{4337E3C8-CC96-1E60-9D0D-0BA35C3148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9709" t="30172" r="8095" b="29036"/>
            <a:stretch/>
          </p:blipFill>
          <p:spPr>
            <a:xfrm>
              <a:off x="4027322" y="1733778"/>
              <a:ext cx="334766" cy="1231267"/>
            </a:xfrm>
            <a:prstGeom prst="rect">
              <a:avLst/>
            </a:prstGeom>
            <a:noFill/>
            <a:ln w="6350">
              <a:noFill/>
            </a:ln>
          </p:spPr>
        </p:pic>
        <p:pic>
          <p:nvPicPr>
            <p:cNvPr id="5" name="그림 58">
              <a:extLst>
                <a:ext uri="{FF2B5EF4-FFF2-40B4-BE49-F238E27FC236}">
                  <a16:creationId xmlns:a16="http://schemas.microsoft.com/office/drawing/2014/main" id="{473D39F3-E6CA-C6DF-3A92-F07996599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9709" t="30172" r="8095" b="29036"/>
            <a:stretch/>
          </p:blipFill>
          <p:spPr>
            <a:xfrm rot="5400000">
              <a:off x="5203397" y="2451869"/>
              <a:ext cx="334766" cy="1231267"/>
            </a:xfrm>
            <a:prstGeom prst="rect">
              <a:avLst/>
            </a:prstGeom>
            <a:noFill/>
            <a:ln w="6350">
              <a:noFill/>
            </a:ln>
          </p:spPr>
        </p:pic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3EB0777D-FEBA-1710-9AB1-9612625C0D40}"/>
                </a:ext>
              </a:extLst>
            </p:cNvPr>
            <p:cNvSpPr/>
            <p:nvPr/>
          </p:nvSpPr>
          <p:spPr>
            <a:xfrm>
              <a:off x="1813958" y="1654128"/>
              <a:ext cx="2206783" cy="127984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34902"/>
              </a:schemeClr>
            </a:solidFill>
            <a:ln w="6350">
              <a:prstDash val="dash"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6000" tIns="36000" rIns="36000" bIns="36000" rtlCol="0" anchor="t"/>
            <a:lstStyle/>
            <a:p>
              <a:pPr>
                <a:lnSpc>
                  <a:spcPct val="150000"/>
                </a:lnSpc>
              </a:pPr>
              <a:endParaRPr lang="en-US" altLang="ko-KR" sz="3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endParaRPr lang="en-US" altLang="ko-KR" sz="3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>
                <a:lnSpc>
                  <a:spcPct val="150000"/>
                </a:lnSpc>
              </a:pPr>
              <a:endParaRPr lang="en-US" altLang="ko-KR" sz="3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DB Structure &amp; Components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Quality Verification Guideline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Cost/Performance Forecasting Method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Sustainable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Management Plan</a:t>
              </a:r>
              <a:endParaRPr lang="en-US" altLang="ko-KR" sz="105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85750" indent="-285750" algn="ctr">
                <a:buFontTx/>
                <a:buChar char="-"/>
              </a:pPr>
              <a:endParaRPr lang="en-US" altLang="ko-KR" sz="12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en-US" altLang="ko-KR" sz="12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ko-KR" altLang="en-US" sz="1600" spc="-12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FDCC96C9-9B16-A942-9E75-64F4EA8588EB}"/>
                </a:ext>
              </a:extLst>
            </p:cNvPr>
            <p:cNvSpPr/>
            <p:nvPr/>
          </p:nvSpPr>
          <p:spPr>
            <a:xfrm>
              <a:off x="4293331" y="1654128"/>
              <a:ext cx="2179612" cy="127984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34902"/>
              </a:schemeClr>
            </a:solidFill>
            <a:ln w="6350">
              <a:prstDash val="dash"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36000" tIns="36000" rIns="36000" bIns="36000" rtlCol="0" anchor="t"/>
            <a:lstStyle/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Existing Technology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DB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GHG Reduction Technology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DB 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Life Cycle Inventory(LCI) DB</a:t>
              </a:r>
            </a:p>
            <a:p>
              <a:pPr marL="85725" indent="-8572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Global Carbon Regulations 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DB</a:t>
              </a:r>
              <a:endParaRPr lang="ko-KR" altLang="en-US" sz="1100" spc="-12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 22">
              <a:extLst>
                <a:ext uri="{FF2B5EF4-FFF2-40B4-BE49-F238E27FC236}">
                  <a16:creationId xmlns:a16="http://schemas.microsoft.com/office/drawing/2014/main" id="{15BD9CCF-156B-90D8-3E2A-38C464852CD6}"/>
                </a:ext>
              </a:extLst>
            </p:cNvPr>
            <p:cNvSpPr/>
            <p:nvPr/>
          </p:nvSpPr>
          <p:spPr>
            <a:xfrm>
              <a:off x="1800486" y="5121816"/>
              <a:ext cx="4671899" cy="853488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34902"/>
              </a:schemeClr>
            </a:solidFill>
            <a:ln w="6350">
              <a:prstDash val="dash"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sz="1400" spc="-12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Rectangle 26">
              <a:extLst>
                <a:ext uri="{FF2B5EF4-FFF2-40B4-BE49-F238E27FC236}">
                  <a16:creationId xmlns:a16="http://schemas.microsoft.com/office/drawing/2014/main" id="{477C1203-ADBC-D3CE-33A2-BBE64DE7E5EF}"/>
                </a:ext>
              </a:extLst>
            </p:cNvPr>
            <p:cNvSpPr/>
            <p:nvPr/>
          </p:nvSpPr>
          <p:spPr>
            <a:xfrm>
              <a:off x="4292773" y="3370826"/>
              <a:ext cx="2179612" cy="127668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34902"/>
              </a:schemeClr>
            </a:solidFill>
            <a:ln w="6350">
              <a:prstDash val="dash"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/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90488" indent="-90488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Technology Selection Optimization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en-US" altLang="ko-KR" sz="1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90488" indent="-90488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Greenhouse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Gas(GHG)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Accounting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en-US" altLang="ko-KR" sz="1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90488" indent="-90488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GHG Reduction Cost Estimation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en-US" altLang="ko-KR" sz="11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90488" indent="-90488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Life Cycle Assessment (LCA) Evaluation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ko-KR" altLang="en-US" sz="1100" spc="-12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Rectangle 53">
              <a:extLst>
                <a:ext uri="{FF2B5EF4-FFF2-40B4-BE49-F238E27FC236}">
                  <a16:creationId xmlns:a16="http://schemas.microsoft.com/office/drawing/2014/main" id="{55E97D47-E5A2-91AC-1BAD-F6CBCAA13CC0}"/>
                </a:ext>
              </a:extLst>
            </p:cNvPr>
            <p:cNvSpPr/>
            <p:nvPr/>
          </p:nvSpPr>
          <p:spPr>
            <a:xfrm>
              <a:off x="1819006" y="3378185"/>
              <a:ext cx="2201407" cy="127668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34902"/>
              </a:schemeClr>
            </a:solidFill>
            <a:ln w="6350">
              <a:prstDash val="dash"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50000"/>
                </a:lnSpc>
              </a:pPr>
              <a:endParaRPr lang="en-US" altLang="ko-KR" sz="800" spc="-12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88900" indent="-88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Technology Diffusion Outlook</a:t>
              </a:r>
            </a:p>
            <a:p>
              <a:pPr marL="88900" indent="-88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GHG Reduction Potential</a:t>
              </a:r>
            </a:p>
            <a:p>
              <a:pPr marL="88900" indent="-88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Life Cycle Assessment(LCA) Impact</a:t>
              </a:r>
            </a:p>
            <a:p>
              <a:pPr marL="88900" indent="-88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NDC</a:t>
              </a:r>
              <a:r>
                <a:rPr lang="ko-KR" altLang="en-US" sz="1100" spc="-120" dirty="0">
                  <a:solidFill>
                    <a:schemeClr val="tx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1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Scenario</a:t>
              </a:r>
              <a:endParaRPr lang="ko-KR" altLang="en-US" sz="1100" spc="-120" dirty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Rectangle 30">
              <a:extLst>
                <a:ext uri="{FF2B5EF4-FFF2-40B4-BE49-F238E27FC236}">
                  <a16:creationId xmlns:a16="http://schemas.microsoft.com/office/drawing/2014/main" id="{73A3DAD1-031A-D6AC-C1EF-8D696C25066D}"/>
                </a:ext>
              </a:extLst>
            </p:cNvPr>
            <p:cNvSpPr/>
            <p:nvPr/>
          </p:nvSpPr>
          <p:spPr>
            <a:xfrm>
              <a:off x="1957075" y="1440143"/>
              <a:ext cx="1917781" cy="457150"/>
            </a:xfrm>
            <a:prstGeom prst="rect">
              <a:avLst/>
            </a:prstGeom>
            <a:solidFill>
              <a:srgbClr val="5B76FC"/>
            </a:solidFill>
            <a:ln w="6350"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pc="-1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Technical DB Guideline</a:t>
              </a:r>
            </a:p>
          </p:txBody>
        </p:sp>
        <p:sp>
          <p:nvSpPr>
            <p:cNvPr id="16" name="Rectangle 30">
              <a:extLst>
                <a:ext uri="{FF2B5EF4-FFF2-40B4-BE49-F238E27FC236}">
                  <a16:creationId xmlns:a16="http://schemas.microsoft.com/office/drawing/2014/main" id="{52C40A4C-6D23-8581-B581-7C10F2D0CAFA}"/>
                </a:ext>
              </a:extLst>
            </p:cNvPr>
            <p:cNvSpPr/>
            <p:nvPr/>
          </p:nvSpPr>
          <p:spPr>
            <a:xfrm>
              <a:off x="4423060" y="1440143"/>
              <a:ext cx="1900908" cy="457150"/>
            </a:xfrm>
            <a:prstGeom prst="rect">
              <a:avLst/>
            </a:prstGeom>
            <a:solidFill>
              <a:srgbClr val="5B76FC"/>
            </a:solidFill>
            <a:ln w="6350"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pc="-1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Technical DB</a:t>
              </a:r>
            </a:p>
          </p:txBody>
        </p:sp>
        <p:sp>
          <p:nvSpPr>
            <p:cNvPr id="17" name="Rectangle 30">
              <a:extLst>
                <a:ext uri="{FF2B5EF4-FFF2-40B4-BE49-F238E27FC236}">
                  <a16:creationId xmlns:a16="http://schemas.microsoft.com/office/drawing/2014/main" id="{306299B3-D094-A319-342B-27D7AD752E94}"/>
                </a:ext>
              </a:extLst>
            </p:cNvPr>
            <p:cNvSpPr/>
            <p:nvPr/>
          </p:nvSpPr>
          <p:spPr>
            <a:xfrm>
              <a:off x="4458436" y="3153678"/>
              <a:ext cx="1865531" cy="457150"/>
            </a:xfrm>
            <a:prstGeom prst="rect">
              <a:avLst/>
            </a:prstGeom>
            <a:solidFill>
              <a:srgbClr val="5B76FC"/>
            </a:solidFill>
            <a:ln w="6350"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pc="-1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NDC</a:t>
              </a:r>
              <a:r>
                <a:rPr lang="ko-KR" altLang="en-US" sz="1200" b="1" spc="-100" dirty="0">
                  <a:solidFill>
                    <a:schemeClr val="bg1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b="1" spc="-1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 Module</a:t>
              </a:r>
            </a:p>
          </p:txBody>
        </p:sp>
        <p:sp>
          <p:nvSpPr>
            <p:cNvPr id="18" name="Rectangle 30">
              <a:extLst>
                <a:ext uri="{FF2B5EF4-FFF2-40B4-BE49-F238E27FC236}">
                  <a16:creationId xmlns:a16="http://schemas.microsoft.com/office/drawing/2014/main" id="{B45BB725-2E77-BF87-3495-5E1D1484045C}"/>
                </a:ext>
              </a:extLst>
            </p:cNvPr>
            <p:cNvSpPr/>
            <p:nvPr/>
          </p:nvSpPr>
          <p:spPr>
            <a:xfrm>
              <a:off x="1957074" y="3172347"/>
              <a:ext cx="1937263" cy="457150"/>
            </a:xfrm>
            <a:prstGeom prst="rect">
              <a:avLst/>
            </a:prstGeom>
            <a:solidFill>
              <a:srgbClr val="5B76FC"/>
            </a:solidFill>
            <a:ln w="6350"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pc="-1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NDC Analysis Model</a:t>
              </a:r>
            </a:p>
          </p:txBody>
        </p:sp>
        <p:sp>
          <p:nvSpPr>
            <p:cNvPr id="19" name="Rectangle 30">
              <a:extLst>
                <a:ext uri="{FF2B5EF4-FFF2-40B4-BE49-F238E27FC236}">
                  <a16:creationId xmlns:a16="http://schemas.microsoft.com/office/drawing/2014/main" id="{066E98F9-757A-7A9F-7D59-27B954CA6E4B}"/>
                </a:ext>
              </a:extLst>
            </p:cNvPr>
            <p:cNvSpPr/>
            <p:nvPr/>
          </p:nvSpPr>
          <p:spPr>
            <a:xfrm>
              <a:off x="2274744" y="4973487"/>
              <a:ext cx="3630755" cy="457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spc="-12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Responsible to Global Carbon Regulations</a:t>
              </a:r>
            </a:p>
          </p:txBody>
        </p:sp>
        <p:pic>
          <p:nvPicPr>
            <p:cNvPr id="20" name="그림 58">
              <a:extLst>
                <a:ext uri="{FF2B5EF4-FFF2-40B4-BE49-F238E27FC236}">
                  <a16:creationId xmlns:a16="http://schemas.microsoft.com/office/drawing/2014/main" id="{6AD7E3C8-C79E-F7F7-BD9A-BF90F2EC5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9709" t="30172" r="8095" b="29036"/>
            <a:stretch/>
          </p:blipFill>
          <p:spPr>
            <a:xfrm rot="5400000">
              <a:off x="3790296" y="3590321"/>
              <a:ext cx="334766" cy="2581327"/>
            </a:xfrm>
            <a:prstGeom prst="rect">
              <a:avLst/>
            </a:prstGeom>
            <a:noFill/>
            <a:ln w="6350">
              <a:noFill/>
            </a:ln>
          </p:spPr>
        </p:pic>
        <p:sp>
          <p:nvSpPr>
            <p:cNvPr id="21" name="직사각형 257">
              <a:extLst>
                <a:ext uri="{FF2B5EF4-FFF2-40B4-BE49-F238E27FC236}">
                  <a16:creationId xmlns:a16="http://schemas.microsoft.com/office/drawing/2014/main" id="{2409E837-BF44-B8E5-C24E-E3F227B2BC99}"/>
                </a:ext>
              </a:extLst>
            </p:cNvPr>
            <p:cNvSpPr/>
            <p:nvPr/>
          </p:nvSpPr>
          <p:spPr>
            <a:xfrm>
              <a:off x="1902357" y="5514705"/>
              <a:ext cx="1433626" cy="335747"/>
            </a:xfrm>
            <a:prstGeom prst="rect">
              <a:avLst/>
            </a:prstGeom>
            <a:solidFill>
              <a:srgbClr val="A7DBFF"/>
            </a:solidFill>
            <a:ln w="63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1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Contributing to NDC</a:t>
              </a:r>
              <a:endParaRPr kumimoji="0" lang="ko-KR" altLang="en-US" sz="11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직사각형 257">
              <a:extLst>
                <a:ext uri="{FF2B5EF4-FFF2-40B4-BE49-F238E27FC236}">
                  <a16:creationId xmlns:a16="http://schemas.microsoft.com/office/drawing/2014/main" id="{BE4263F4-BC9C-E5E8-F022-D92DE07C1D73}"/>
                </a:ext>
              </a:extLst>
            </p:cNvPr>
            <p:cNvSpPr/>
            <p:nvPr/>
          </p:nvSpPr>
          <p:spPr>
            <a:xfrm>
              <a:off x="3410148" y="5514704"/>
              <a:ext cx="2913819" cy="335747"/>
            </a:xfrm>
            <a:prstGeom prst="rect">
              <a:avLst/>
            </a:prstGeom>
            <a:solidFill>
              <a:srgbClr val="A7DBFF"/>
            </a:solidFill>
            <a:ln w="6350">
              <a:solidFill>
                <a:schemeClr val="tx2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1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Contributing to Global Carbon Neutrality Scenarios</a:t>
              </a:r>
              <a:endParaRPr kumimoji="0" lang="ko-KR" altLang="en-US" sz="11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D2DCB4-75E4-C1B0-7C4A-F406AB35DEBE}"/>
                </a:ext>
              </a:extLst>
            </p:cNvPr>
            <p:cNvSpPr txBox="1"/>
            <p:nvPr/>
          </p:nvSpPr>
          <p:spPr>
            <a:xfrm>
              <a:off x="1726321" y="5924720"/>
              <a:ext cx="2034587" cy="248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000" spc="-12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NDC : Nationally Determined Contribution</a:t>
              </a:r>
              <a:endParaRPr lang="ko-KR" altLang="en-US" sz="1000" dirty="0"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315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267</Words>
  <Application>Microsoft Macintosh PowerPoint</Application>
  <PresentationFormat>와이드스크린</PresentationFormat>
  <Paragraphs>58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Tahoma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EASTSEA ONE</dc:creator>
  <cp:lastModifiedBy>이상호(친환경철강소재과)</cp:lastModifiedBy>
  <cp:revision>17</cp:revision>
  <dcterms:created xsi:type="dcterms:W3CDTF">2026-01-30T06:49:43Z</dcterms:created>
  <dcterms:modified xsi:type="dcterms:W3CDTF">2026-02-04T02:35:46Z</dcterms:modified>
</cp:coreProperties>
</file>