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604266-BE1C-8056-7CB3-3B1FEA33E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5044710-022C-69FD-1C7D-2E873DC82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D1A6B05-7967-D08B-76CA-36F0624F2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0BD7-229F-7D46-B72A-874D5CB012A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06BC82-C359-85F7-2CA7-E45DE7E18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3343A98-392B-49A2-3035-733A6249C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E9CC-13E7-3642-A780-77AD69614E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02722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0DCB63-ADDE-36E2-974C-7DE7A8AE4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3B67B7-339C-C125-6C58-A09105ABA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83DB7CE-C02D-D2CB-9B19-7F74F2473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0BD7-229F-7D46-B72A-874D5CB012A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950A7D-0255-3A0B-A2A1-0D9C0DD04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521FE9-AF97-2C23-C46D-AC729B792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E9CC-13E7-3642-A780-77AD69614E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01002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F0C8DD-CCD6-365C-4AE0-4E431271E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552752A-AECB-ACBE-578E-8F9F42F61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DEDA397-2D88-BC14-A80E-5B3D9D6E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0BD7-229F-7D46-B72A-874D5CB012A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C26147-101E-7878-9569-C2812EA59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A1B9B38-2BCD-B977-70CE-4187B3E4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E9CC-13E7-3642-A780-77AD69614E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74414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43D8DF-168E-CB80-CB49-4364E9128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2C5733-DCC3-7266-165D-8E0AA6F52A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B6C6AB2-6043-C27C-0A16-C036AB829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92B9C60-DC49-917E-A028-C607C47A3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0BD7-229F-7D46-B72A-874D5CB012A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B0697E8-C9B8-0FA6-1F70-5079438DD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DF9211A-02F4-DF3A-0546-0DAD4854C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E9CC-13E7-3642-A780-77AD69614E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02811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BEB81A-072A-D1EB-A6F0-2F8943BF1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03B6A8C-404B-6109-F4EB-31E5FD602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0ADD940-7FD6-4A8E-1596-C8580CD27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C585286-2B76-64B5-D086-040FAE78EE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27409FF-5BDA-01EE-E02B-757B4DAEFC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6D1C8E3-5A55-2FF4-5A0A-E3B87751C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0BD7-229F-7D46-B72A-874D5CB012A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E42EA61-8117-6A24-28B6-B500EF0F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45C2422-E945-7279-0E57-16848440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E9CC-13E7-3642-A780-77AD69614E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0840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8B1DC9-1746-4B8C-9051-02E6558B1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3CE6B63-327F-D995-0EFB-A2DE5C092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0BD7-229F-7D46-B72A-874D5CB012A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2F56217-0608-64E9-06C1-58C257CF8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1FB2974-791F-28B6-318B-1FA06216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E9CC-13E7-3642-A780-77AD69614E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8358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6C74DE1-DAB9-BFFC-855E-EDF14D70A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0BD7-229F-7D46-B72A-874D5CB012A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48CD5BB-A4AA-ECD5-18CC-404743190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0EF3E15-78C0-FAB4-5717-A4AA70B92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E9CC-13E7-3642-A780-77AD69614E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08092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99450B-920D-A0C3-E55A-8F3C1F9F0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6B526B8-C113-A1B7-1828-954C1170D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8E0A0B3-1E5D-7496-D37F-FE50495CA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3C30722-8008-77D4-A5B4-F099633BF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0BD7-229F-7D46-B72A-874D5CB012A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105E7C9-42A2-5B23-2076-9964FBBEE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EFED2AF-A19F-9974-0C82-1C1162E5F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E9CC-13E7-3642-A780-77AD69614E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710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18D0A3-A7A3-1921-66B2-31109A55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3216035-4CDC-91B3-DFAF-96DB77CB2C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7C4F955-0B54-4E15-9EA8-790F159F7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81D1B7-582C-1765-68DE-FBCBC00A7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0BD7-229F-7D46-B72A-874D5CB012A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9E8CAE3-47AF-F084-8647-2EF674A4E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676EA40-BB0D-B670-8694-42B38747F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E9CC-13E7-3642-A780-77AD69614E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25242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8EB983-3310-0A6D-3500-A698E1E4F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0F074E7-D675-E3DB-ABD5-85DC47D0A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E9BD93-6835-E56D-B1A5-8D6D8C42C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0BD7-229F-7D46-B72A-874D5CB012A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E76344-56BF-57A0-2B1F-4284AE916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E66AB12-DAEC-F32E-E8AB-06CF0DB94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E9CC-13E7-3642-A780-77AD69614E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92829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60BE85D-4CEF-0E0D-BAFB-B603F26BBF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F2C7135-7374-297D-D118-F1D37EC54A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5EAC826-E9DE-B261-01AB-D149A1AF4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10BD7-229F-7D46-B72A-874D5CB012A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A40F80-834A-E756-5ED2-B8C97D03B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F9B9600-9121-3B08-ACA3-605479A45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E9CC-13E7-3642-A780-77AD69614E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20480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E2ACBBB-2ACF-CF05-F429-46A3A5AED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162B5A4-A89F-9F45-8212-5FDCA3E5E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345A824-D158-7B15-F46A-150114F390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610BD7-229F-7D46-B72A-874D5CB012AD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5B53DD4-57AB-9364-F651-1E689F75F1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1D6E1D4-118D-7740-DA27-BB7B987FAF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CCE9CC-13E7-3642-A780-77AD69614E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60667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9B4D841-D6E0-1EF0-A3C6-B86F7E95F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633" y="1561098"/>
            <a:ext cx="6076097" cy="31192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ADBD01-C69C-0455-F8BE-AB608D2A6FFD}"/>
              </a:ext>
            </a:extLst>
          </p:cNvPr>
          <p:cNvSpPr txBox="1"/>
          <p:nvPr/>
        </p:nvSpPr>
        <p:spPr>
          <a:xfrm>
            <a:off x="512438" y="4499072"/>
            <a:ext cx="2968225" cy="1528175"/>
          </a:xfrm>
          <a:prstGeom prst="rect">
            <a:avLst/>
          </a:prstGeom>
          <a:solidFill>
            <a:srgbClr val="EBF0F5"/>
          </a:solidFill>
          <a:ln w="28575">
            <a:solidFill>
              <a:srgbClr val="003067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333" b="1" dirty="0">
                <a:solidFill>
                  <a:srgbClr val="003067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[Advantages]</a:t>
            </a:r>
          </a:p>
          <a:p>
            <a:r>
              <a:rPr lang="ko-KR" altLang="en-US" sz="1333" b="1" dirty="0">
                <a:latin typeface="Tahoma" panose="020B0604030504040204" pitchFamily="34" charset="0"/>
                <a:cs typeface="Tahoma" panose="020B0604030504040204" pitchFamily="34" charset="0"/>
              </a:rPr>
              <a:t>①</a:t>
            </a:r>
            <a:r>
              <a:rPr lang="ko-KR" altLang="en-US" sz="1333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ko-KR" sz="1333" b="1" dirty="0">
                <a:solidFill>
                  <a:srgbClr val="003067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Directly</a:t>
            </a:r>
            <a:r>
              <a:rPr lang="en-US" altLang="ko-KR" sz="1333" b="1" dirty="0">
                <a:latin typeface="Tahoma" panose="020B0604030504040204" pitchFamily="34" charset="0"/>
                <a:cs typeface="Tahoma" panose="020B0604030504040204" pitchFamily="34" charset="0"/>
              </a:rPr>
              <a:t> using </a:t>
            </a:r>
            <a:r>
              <a:rPr lang="en-US" altLang="ko-KR" sz="1333" dirty="0">
                <a:latin typeface="Tahoma" panose="020B0604030504040204" pitchFamily="34" charset="0"/>
                <a:cs typeface="Tahoma" panose="020B0604030504040204" pitchFamily="34" charset="0"/>
              </a:rPr>
              <a:t>iron ore fines  </a:t>
            </a:r>
          </a:p>
          <a:p>
            <a:r>
              <a:rPr lang="en-US" altLang="ko-KR" sz="1333" b="1" dirty="0">
                <a:latin typeface="Tahoma" panose="020B0604030504040204" pitchFamily="34" charset="0"/>
                <a:cs typeface="Tahoma" panose="020B0604030504040204" pitchFamily="34" charset="0"/>
              </a:rPr>
              <a:t> - (without prior agglomeration)</a:t>
            </a:r>
          </a:p>
          <a:p>
            <a:endParaRPr lang="en-US" altLang="ko-KR" sz="1333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altLang="ko-KR" sz="1333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[Challenges]</a:t>
            </a:r>
            <a:endParaRPr lang="en-US" altLang="ko-KR" sz="1333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ko-KR" altLang="en-US" sz="1333" b="1" dirty="0">
                <a:latin typeface="Tahoma" panose="020B0604030504040204" pitchFamily="34" charset="0"/>
                <a:cs typeface="Tahoma" panose="020B0604030504040204" pitchFamily="34" charset="0"/>
              </a:rPr>
              <a:t>① </a:t>
            </a:r>
            <a:r>
              <a:rPr lang="en-US" altLang="ko-KR" sz="1333" b="1" dirty="0">
                <a:latin typeface="Tahoma" panose="020B0604030504040204" pitchFamily="34" charset="0"/>
                <a:cs typeface="Tahoma" panose="020B0604030504040204" pitchFamily="34" charset="0"/>
              </a:rPr>
              <a:t>Smelting properties</a:t>
            </a:r>
          </a:p>
          <a:p>
            <a:r>
              <a:rPr lang="en-US" altLang="ko-KR" sz="1333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ko-KR" sz="1333" b="1" dirty="0">
                <a:latin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altLang="ko-KR" sz="1333" b="1" dirty="0">
                <a:solidFill>
                  <a:srgbClr val="C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Assimilation</a:t>
            </a:r>
            <a:r>
              <a:rPr lang="en-US" altLang="ko-KR" sz="1333" b="1" dirty="0">
                <a:latin typeface="Tahoma" panose="020B0604030504040204" pitchFamily="34" charset="0"/>
                <a:cs typeface="Tahoma" panose="020B0604030504040204" pitchFamily="34" charset="0"/>
              </a:rPr>
              <a:t> ability with Flux</a:t>
            </a:r>
            <a:endParaRPr lang="ko-KR" altLang="en-US" sz="1333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A44A1FA5-40E4-1509-8620-6BD5101526CC}"/>
              </a:ext>
            </a:extLst>
          </p:cNvPr>
          <p:cNvGrpSpPr/>
          <p:nvPr/>
        </p:nvGrpSpPr>
        <p:grpSpPr>
          <a:xfrm>
            <a:off x="5554084" y="4887554"/>
            <a:ext cx="916235" cy="1189544"/>
            <a:chOff x="5678895" y="3714969"/>
            <a:chExt cx="687176" cy="892158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52D6DF62-5749-6C04-B621-B92AE82D76F1}"/>
                </a:ext>
              </a:extLst>
            </p:cNvPr>
            <p:cNvSpPr/>
            <p:nvPr/>
          </p:nvSpPr>
          <p:spPr>
            <a:xfrm>
              <a:off x="5773601" y="4490202"/>
              <a:ext cx="497762" cy="116925"/>
            </a:xfrm>
            <a:prstGeom prst="rect">
              <a:avLst/>
            </a:prstGeom>
            <a:solidFill>
              <a:srgbClr val="00306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C5910A06-1298-5A07-E5EC-ED13BDD83283}"/>
                </a:ext>
              </a:extLst>
            </p:cNvPr>
            <p:cNvGrpSpPr/>
            <p:nvPr/>
          </p:nvGrpSpPr>
          <p:grpSpPr>
            <a:xfrm>
              <a:off x="5678895" y="3714969"/>
              <a:ext cx="687176" cy="775232"/>
              <a:chOff x="5678895" y="3714969"/>
              <a:chExt cx="687176" cy="775232"/>
            </a:xfrm>
          </p:grpSpPr>
          <p:sp>
            <p:nvSpPr>
              <p:cNvPr id="10" name="사다리꼴 25">
                <a:extLst>
                  <a:ext uri="{FF2B5EF4-FFF2-40B4-BE49-F238E27FC236}">
                    <a16:creationId xmlns:a16="http://schemas.microsoft.com/office/drawing/2014/main" id="{28150068-C97C-7098-1B91-43E8F7E91CD1}"/>
                  </a:ext>
                </a:extLst>
              </p:cNvPr>
              <p:cNvSpPr/>
              <p:nvPr/>
            </p:nvSpPr>
            <p:spPr>
              <a:xfrm rot="10800000">
                <a:off x="5678897" y="3911746"/>
                <a:ext cx="687174" cy="578455"/>
              </a:xfrm>
              <a:prstGeom prst="trapezoid">
                <a:avLst/>
              </a:prstGeom>
              <a:solidFill>
                <a:srgbClr val="B5C4D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11" name="타원 10">
                <a:extLst>
                  <a:ext uri="{FF2B5EF4-FFF2-40B4-BE49-F238E27FC236}">
                    <a16:creationId xmlns:a16="http://schemas.microsoft.com/office/drawing/2014/main" id="{D5900C18-ED9E-6810-8D13-A57A2F9A3920}"/>
                  </a:ext>
                </a:extLst>
              </p:cNvPr>
              <p:cNvSpPr/>
              <p:nvPr/>
            </p:nvSpPr>
            <p:spPr>
              <a:xfrm>
                <a:off x="5678895" y="3714969"/>
                <a:ext cx="687175" cy="393553"/>
              </a:xfrm>
              <a:prstGeom prst="ellipse">
                <a:avLst/>
              </a:prstGeom>
              <a:solidFill>
                <a:srgbClr val="B5C4D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</p:grp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48A03CFE-75A7-3807-5F87-8CCC27EAF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65137" y="3833692"/>
              <a:ext cx="514689" cy="615305"/>
            </a:xfrm>
            <a:prstGeom prst="rect">
              <a:avLst/>
            </a:prstGeom>
          </p:spPr>
        </p:pic>
      </p:grpSp>
      <p:cxnSp>
        <p:nvCxnSpPr>
          <p:cNvPr id="12" name="직선 연결선 36">
            <a:extLst>
              <a:ext uri="{FF2B5EF4-FFF2-40B4-BE49-F238E27FC236}">
                <a16:creationId xmlns:a16="http://schemas.microsoft.com/office/drawing/2014/main" id="{4E180E46-B1D7-D0A7-74DA-0FAA541D34C0}"/>
              </a:ext>
            </a:extLst>
          </p:cNvPr>
          <p:cNvCxnSpPr>
            <a:cxnSpLocks/>
          </p:cNvCxnSpPr>
          <p:nvPr/>
        </p:nvCxnSpPr>
        <p:spPr>
          <a:xfrm>
            <a:off x="6012201" y="4661319"/>
            <a:ext cx="0" cy="188564"/>
          </a:xfrm>
          <a:prstGeom prst="line">
            <a:avLst/>
          </a:prstGeom>
          <a:ln w="28575">
            <a:solidFill>
              <a:srgbClr val="0030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16F76EA-4476-9E7A-4979-67EB5F575394}"/>
              </a:ext>
            </a:extLst>
          </p:cNvPr>
          <p:cNvSpPr txBox="1"/>
          <p:nvPr/>
        </p:nvSpPr>
        <p:spPr>
          <a:xfrm>
            <a:off x="5672438" y="5195655"/>
            <a:ext cx="702436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67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Melting</a:t>
            </a:r>
          </a:p>
        </p:txBody>
      </p:sp>
      <p:cxnSp>
        <p:nvCxnSpPr>
          <p:cNvPr id="14" name="직선 연결선 41">
            <a:extLst>
              <a:ext uri="{FF2B5EF4-FFF2-40B4-BE49-F238E27FC236}">
                <a16:creationId xmlns:a16="http://schemas.microsoft.com/office/drawing/2014/main" id="{D16CC162-3729-54E8-8D24-D0070EFE3FBB}"/>
              </a:ext>
            </a:extLst>
          </p:cNvPr>
          <p:cNvCxnSpPr>
            <a:cxnSpLocks/>
          </p:cNvCxnSpPr>
          <p:nvPr/>
        </p:nvCxnSpPr>
        <p:spPr>
          <a:xfrm>
            <a:off x="730272" y="1911493"/>
            <a:ext cx="0" cy="2587579"/>
          </a:xfrm>
          <a:prstGeom prst="line">
            <a:avLst/>
          </a:prstGeom>
          <a:ln w="28575">
            <a:solidFill>
              <a:srgbClr val="0030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A4AB6A2-204A-7450-7F73-912FDD373AB4}"/>
              </a:ext>
            </a:extLst>
          </p:cNvPr>
          <p:cNvSpPr txBox="1"/>
          <p:nvPr/>
        </p:nvSpPr>
        <p:spPr>
          <a:xfrm rot="5400000">
            <a:off x="198797" y="3036006"/>
            <a:ext cx="1430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Directly</a:t>
            </a: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1B7758A-21A0-1FDA-EEBA-3D2CEE0D984F}"/>
              </a:ext>
            </a:extLst>
          </p:cNvPr>
          <p:cNvCxnSpPr/>
          <p:nvPr/>
        </p:nvCxnSpPr>
        <p:spPr>
          <a:xfrm>
            <a:off x="730271" y="3042106"/>
            <a:ext cx="0" cy="1270924"/>
          </a:xfrm>
          <a:prstGeom prst="straightConnector1">
            <a:avLst/>
          </a:prstGeom>
          <a:ln w="28575">
            <a:solidFill>
              <a:srgbClr val="0030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FBA6BA7-DB18-B911-2436-144D564039C4}"/>
              </a:ext>
            </a:extLst>
          </p:cNvPr>
          <p:cNvCxnSpPr>
            <a:cxnSpLocks/>
          </p:cNvCxnSpPr>
          <p:nvPr/>
        </p:nvCxnSpPr>
        <p:spPr>
          <a:xfrm>
            <a:off x="729231" y="2471975"/>
            <a:ext cx="0" cy="509489"/>
          </a:xfrm>
          <a:prstGeom prst="straightConnector1">
            <a:avLst/>
          </a:prstGeom>
          <a:ln w="28575">
            <a:solidFill>
              <a:srgbClr val="00306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D216223E-C175-E447-9557-C24F82936B0C}"/>
              </a:ext>
            </a:extLst>
          </p:cNvPr>
          <p:cNvCxnSpPr>
            <a:cxnSpLocks/>
          </p:cNvCxnSpPr>
          <p:nvPr/>
        </p:nvCxnSpPr>
        <p:spPr>
          <a:xfrm>
            <a:off x="3480663" y="5607505"/>
            <a:ext cx="2188411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CA4B32-B01C-487D-6A0B-721EA8D71F66}"/>
              </a:ext>
            </a:extLst>
          </p:cNvPr>
          <p:cNvSpPr txBox="1"/>
          <p:nvPr/>
        </p:nvSpPr>
        <p:spPr>
          <a:xfrm>
            <a:off x="3700822" y="5271388"/>
            <a:ext cx="1713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Assimilation </a:t>
            </a:r>
            <a:r>
              <a:rPr lang="ko-KR" altLang="en-US" sz="1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▼</a:t>
            </a:r>
            <a:endParaRPr lang="en-US" altLang="ko-KR" sz="16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78621F-DAD0-5C55-A3B2-54579A3DF8B2}"/>
              </a:ext>
            </a:extLst>
          </p:cNvPr>
          <p:cNvSpPr txBox="1"/>
          <p:nvPr/>
        </p:nvSpPr>
        <p:spPr>
          <a:xfrm>
            <a:off x="4126609" y="5607506"/>
            <a:ext cx="71526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67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T</a:t>
            </a:r>
            <a:r>
              <a:rPr lang="en-US" altLang="ko-KR" sz="1067" b="1" baseline="-25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87A484-BDF8-B2EE-08C3-CE70D24CC0F5}"/>
              </a:ext>
            </a:extLst>
          </p:cNvPr>
          <p:cNvSpPr txBox="1"/>
          <p:nvPr/>
        </p:nvSpPr>
        <p:spPr>
          <a:xfrm>
            <a:off x="315832" y="878965"/>
            <a:ext cx="11128288" cy="371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1400" b="1" dirty="0">
                <a:latin typeface="Tahoma" panose="020B0604030504040204" pitchFamily="34" charset="0"/>
                <a:cs typeface="Tahoma" panose="020B0604030504040204" pitchFamily="34" charset="0"/>
              </a:rPr>
              <a:t>Fluidized Bed Reactor (FBR) Multi-stage reduction process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A89F76A0-A43E-CD56-9992-ED66A9DFC297}"/>
              </a:ext>
            </a:extLst>
          </p:cNvPr>
          <p:cNvGrpSpPr/>
          <p:nvPr/>
        </p:nvGrpSpPr>
        <p:grpSpPr>
          <a:xfrm>
            <a:off x="303283" y="409254"/>
            <a:ext cx="7134118" cy="6676765"/>
            <a:chOff x="355331" y="409254"/>
            <a:chExt cx="7134118" cy="6676765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5397193A-C3A4-295C-D18A-D0A292E1BB04}"/>
                </a:ext>
              </a:extLst>
            </p:cNvPr>
            <p:cNvGrpSpPr/>
            <p:nvPr/>
          </p:nvGrpSpPr>
          <p:grpSpPr>
            <a:xfrm>
              <a:off x="355331" y="409254"/>
              <a:ext cx="7134118" cy="6676765"/>
              <a:chOff x="266498" y="578295"/>
              <a:chExt cx="5350589" cy="5007574"/>
            </a:xfrm>
          </p:grpSpPr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698A083A-1B4F-8994-E472-1DFC8F072C8B}"/>
                  </a:ext>
                </a:extLst>
              </p:cNvPr>
              <p:cNvGrpSpPr/>
              <p:nvPr/>
            </p:nvGrpSpPr>
            <p:grpSpPr>
              <a:xfrm>
                <a:off x="266498" y="1647167"/>
                <a:ext cx="4024343" cy="3143908"/>
                <a:chOff x="266498" y="1647167"/>
                <a:chExt cx="4024343" cy="3143908"/>
              </a:xfrm>
            </p:grpSpPr>
            <p:sp>
              <p:nvSpPr>
                <p:cNvPr id="28" name="직사각형 27">
                  <a:extLst>
                    <a:ext uri="{FF2B5EF4-FFF2-40B4-BE49-F238E27FC236}">
                      <a16:creationId xmlns:a16="http://schemas.microsoft.com/office/drawing/2014/main" id="{1F785617-208D-4B28-7D75-D61C0426E418}"/>
                    </a:ext>
                  </a:extLst>
                </p:cNvPr>
                <p:cNvSpPr/>
                <p:nvPr/>
              </p:nvSpPr>
              <p:spPr>
                <a:xfrm>
                  <a:off x="2724150" y="4057650"/>
                  <a:ext cx="1362075" cy="7334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grpSp>
              <p:nvGrpSpPr>
                <p:cNvPr id="29" name="그룹 28">
                  <a:extLst>
                    <a:ext uri="{FF2B5EF4-FFF2-40B4-BE49-F238E27FC236}">
                      <a16:creationId xmlns:a16="http://schemas.microsoft.com/office/drawing/2014/main" id="{FBB48B85-071E-6D5A-0CFE-8527982B722A}"/>
                    </a:ext>
                  </a:extLst>
                </p:cNvPr>
                <p:cNvGrpSpPr/>
                <p:nvPr/>
              </p:nvGrpSpPr>
              <p:grpSpPr>
                <a:xfrm>
                  <a:off x="266498" y="1647167"/>
                  <a:ext cx="4024343" cy="3138705"/>
                  <a:chOff x="266498" y="1647167"/>
                  <a:chExt cx="4024343" cy="3138705"/>
                </a:xfrm>
              </p:grpSpPr>
              <p:sp>
                <p:nvSpPr>
                  <p:cNvPr id="30" name="직사각형 29">
                    <a:extLst>
                      <a:ext uri="{FF2B5EF4-FFF2-40B4-BE49-F238E27FC236}">
                        <a16:creationId xmlns:a16="http://schemas.microsoft.com/office/drawing/2014/main" id="{4106FC1C-BA3D-2437-C957-D5CD7271E8C0}"/>
                      </a:ext>
                    </a:extLst>
                  </p:cNvPr>
                  <p:cNvSpPr/>
                  <p:nvPr/>
                </p:nvSpPr>
                <p:spPr>
                  <a:xfrm>
                    <a:off x="304414" y="2152650"/>
                    <a:ext cx="1082885" cy="147637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400"/>
                  </a:p>
                </p:txBody>
              </p:sp>
              <p:grpSp>
                <p:nvGrpSpPr>
                  <p:cNvPr id="31" name="그룹 30">
                    <a:extLst>
                      <a:ext uri="{FF2B5EF4-FFF2-40B4-BE49-F238E27FC236}">
                        <a16:creationId xmlns:a16="http://schemas.microsoft.com/office/drawing/2014/main" id="{4236AAEC-951C-9884-4FFE-71507F2D746A}"/>
                      </a:ext>
                    </a:extLst>
                  </p:cNvPr>
                  <p:cNvGrpSpPr/>
                  <p:nvPr/>
                </p:nvGrpSpPr>
                <p:grpSpPr>
                  <a:xfrm>
                    <a:off x="266498" y="1647167"/>
                    <a:ext cx="4024343" cy="3138705"/>
                    <a:chOff x="266498" y="1647167"/>
                    <a:chExt cx="4024343" cy="3138705"/>
                  </a:xfrm>
                </p:grpSpPr>
                <p:sp>
                  <p:nvSpPr>
                    <p:cNvPr id="32" name="직사각형 31">
                      <a:extLst>
                        <a:ext uri="{FF2B5EF4-FFF2-40B4-BE49-F238E27FC236}">
                          <a16:creationId xmlns:a16="http://schemas.microsoft.com/office/drawing/2014/main" id="{34074AA1-744E-C90E-70DB-8192F679CC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498" y="1711473"/>
                      <a:ext cx="724102" cy="14928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00" dirty="0"/>
                    </a:p>
                  </p:txBody>
                </p:sp>
                <p:cxnSp>
                  <p:nvCxnSpPr>
                    <p:cNvPr id="33" name="직선 연결선 106">
                      <a:extLst>
                        <a:ext uri="{FF2B5EF4-FFF2-40B4-BE49-F238E27FC236}">
                          <a16:creationId xmlns:a16="http://schemas.microsoft.com/office/drawing/2014/main" id="{EB3B7E99-3AE8-BA5A-95C8-1C61494707F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86740" y="2271713"/>
                      <a:ext cx="0" cy="1373946"/>
                    </a:xfrm>
                    <a:prstGeom prst="line">
                      <a:avLst/>
                    </a:prstGeom>
                    <a:ln w="28575">
                      <a:solidFill>
                        <a:srgbClr val="003067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EB600D44-35E8-9ADC-BABF-2772ECC79BC1}"/>
                        </a:ext>
                      </a:extLst>
                    </p:cNvPr>
                    <p:cNvSpPr txBox="1"/>
                    <p:nvPr/>
                  </p:nvSpPr>
                  <p:spPr>
                    <a:xfrm rot="5400000">
                      <a:off x="172917" y="2624662"/>
                      <a:ext cx="1072650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ko-KR" sz="1600" b="1" dirty="0">
                          <a:solidFill>
                            <a:srgbClr val="00306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Use Directly</a:t>
                      </a:r>
                    </a:p>
                  </p:txBody>
                </p:sp>
                <p:cxnSp>
                  <p:nvCxnSpPr>
                    <p:cNvPr id="35" name="직선 화살표 연결선 34">
                      <a:extLst>
                        <a:ext uri="{FF2B5EF4-FFF2-40B4-BE49-F238E27FC236}">
                          <a16:creationId xmlns:a16="http://schemas.microsoft.com/office/drawing/2014/main" id="{41D78EFB-F716-C07C-006E-BF2F9460577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86739" y="2552934"/>
                      <a:ext cx="0" cy="953193"/>
                    </a:xfrm>
                    <a:prstGeom prst="straightConnector1">
                      <a:avLst/>
                    </a:prstGeom>
                    <a:ln w="28575">
                      <a:solidFill>
                        <a:srgbClr val="003067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" name="직선 화살표 연결선 35">
                      <a:extLst>
                        <a:ext uri="{FF2B5EF4-FFF2-40B4-BE49-F238E27FC236}">
                          <a16:creationId xmlns:a16="http://schemas.microsoft.com/office/drawing/2014/main" id="{359090E9-3F61-F6D7-970E-4B015A3EAB1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85959" y="2117312"/>
                      <a:ext cx="0" cy="382117"/>
                    </a:xfrm>
                    <a:prstGeom prst="straightConnector1">
                      <a:avLst/>
                    </a:prstGeom>
                    <a:ln w="28575">
                      <a:solidFill>
                        <a:srgbClr val="003067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37" name="그룹 36">
                      <a:extLst>
                        <a:ext uri="{FF2B5EF4-FFF2-40B4-BE49-F238E27FC236}">
                          <a16:creationId xmlns:a16="http://schemas.microsoft.com/office/drawing/2014/main" id="{54285F46-FCDD-B9B5-A761-4DB4E679073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8010" y="1647167"/>
                      <a:ext cx="3952831" cy="3138705"/>
                      <a:chOff x="338010" y="1647167"/>
                      <a:chExt cx="3952831" cy="3138705"/>
                    </a:xfrm>
                  </p:grpSpPr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2ECB72FC-99B1-BBFC-C5C6-E2998B1B1EE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24076" y="3639741"/>
                        <a:ext cx="2387895" cy="1146131"/>
                      </a:xfrm>
                      <a:prstGeom prst="rect">
                        <a:avLst/>
                      </a:prstGeom>
                      <a:solidFill>
                        <a:srgbClr val="EBF0F5"/>
                      </a:solidFill>
                      <a:ln w="28575">
                        <a:solidFill>
                          <a:srgbClr val="003067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altLang="ko-KR" sz="1333" b="1" dirty="0">
                            <a:latin typeface="Tahoma" panose="020B0604030504040204" pitchFamily="34" charset="0"/>
                            <a:cs typeface="Tahoma" panose="020B0604030504040204" pitchFamily="34" charset="0"/>
                          </a:rPr>
                          <a:t>B2: CaO/SiO</a:t>
                        </a:r>
                        <a:r>
                          <a:rPr lang="en-US" altLang="ko-KR" sz="1333" b="1" baseline="-25000" dirty="0">
                            <a:latin typeface="Tahoma" panose="020B0604030504040204" pitchFamily="34" charset="0"/>
                            <a:cs typeface="Tahoma" panose="020B0604030504040204" pitchFamily="34" charset="0"/>
                          </a:rPr>
                          <a:t>2</a:t>
                        </a:r>
                        <a:endParaRPr lang="en-US" altLang="ko-KR" sz="1333" b="1" dirty="0">
                          <a:latin typeface="Tahoma" panose="020B0604030504040204" pitchFamily="34" charset="0"/>
                          <a:cs typeface="Tahoma" panose="020B0604030504040204" pitchFamily="34" charset="0"/>
                        </a:endParaRPr>
                      </a:p>
                      <a:p>
                        <a:r>
                          <a:rPr lang="en-US" altLang="ko-KR" sz="1333" b="1" dirty="0">
                            <a:latin typeface="Tahoma" panose="020B0604030504040204" pitchFamily="34" charset="0"/>
                            <a:cs typeface="Tahoma" panose="020B0604030504040204" pitchFamily="34" charset="0"/>
                          </a:rPr>
                          <a:t>B4</a:t>
                        </a:r>
                        <a:r>
                          <a:rPr lang="en-US" altLang="ko-KR" sz="1333" b="1" dirty="0">
                            <a:latin typeface="Tahoma" panose="020B0604030504040204" pitchFamily="34" charset="0"/>
                            <a:cs typeface="Tahoma" panose="020B0604030504040204" pitchFamily="34" charset="0"/>
                            <a:sym typeface="Wingdings" panose="05000000000000000000" pitchFamily="2" charset="2"/>
                          </a:rPr>
                          <a:t>: (</a:t>
                        </a:r>
                        <a:r>
                          <a:rPr lang="en-US" altLang="ko-KR" sz="1333" b="1" dirty="0" err="1">
                            <a:latin typeface="Tahoma" panose="020B0604030504040204" pitchFamily="34" charset="0"/>
                            <a:cs typeface="Tahoma" panose="020B0604030504040204" pitchFamily="34" charset="0"/>
                            <a:sym typeface="Wingdings" panose="05000000000000000000" pitchFamily="2" charset="2"/>
                          </a:rPr>
                          <a:t>CaO+MgO</a:t>
                        </a:r>
                        <a:r>
                          <a:rPr lang="en-US" altLang="ko-KR" sz="1333" b="1" dirty="0">
                            <a:latin typeface="Tahoma" panose="020B0604030504040204" pitchFamily="34" charset="0"/>
                            <a:cs typeface="Tahoma" panose="020B0604030504040204" pitchFamily="34" charset="0"/>
                            <a:sym typeface="Wingdings" panose="05000000000000000000" pitchFamily="2" charset="2"/>
                          </a:rPr>
                          <a:t>)/(SiO</a:t>
                        </a:r>
                        <a:r>
                          <a:rPr lang="en-US" altLang="ko-KR" sz="1333" b="1" baseline="-25000" dirty="0">
                            <a:latin typeface="Tahoma" panose="020B0604030504040204" pitchFamily="34" charset="0"/>
                            <a:cs typeface="Tahoma" panose="020B0604030504040204" pitchFamily="34" charset="0"/>
                            <a:sym typeface="Wingdings" panose="05000000000000000000" pitchFamily="2" charset="2"/>
                          </a:rPr>
                          <a:t>2</a:t>
                        </a:r>
                        <a:r>
                          <a:rPr lang="en-US" altLang="ko-KR" sz="1333" b="1" dirty="0">
                            <a:latin typeface="Tahoma" panose="020B0604030504040204" pitchFamily="34" charset="0"/>
                            <a:cs typeface="Tahoma" panose="020B0604030504040204" pitchFamily="34" charset="0"/>
                            <a:sym typeface="Wingdings" panose="05000000000000000000" pitchFamily="2" charset="2"/>
                          </a:rPr>
                          <a:t>+Al</a:t>
                        </a:r>
                        <a:r>
                          <a:rPr lang="en-US" altLang="ko-KR" sz="1333" b="1" baseline="-25000" dirty="0">
                            <a:latin typeface="Tahoma" panose="020B0604030504040204" pitchFamily="34" charset="0"/>
                            <a:cs typeface="Tahoma" panose="020B0604030504040204" pitchFamily="34" charset="0"/>
                            <a:sym typeface="Wingdings" panose="05000000000000000000" pitchFamily="2" charset="2"/>
                          </a:rPr>
                          <a:t>2</a:t>
                        </a:r>
                        <a:r>
                          <a:rPr lang="en-US" altLang="ko-KR" sz="1333" b="1" dirty="0">
                            <a:latin typeface="Tahoma" panose="020B0604030504040204" pitchFamily="34" charset="0"/>
                            <a:cs typeface="Tahoma" panose="020B0604030504040204" pitchFamily="34" charset="0"/>
                            <a:sym typeface="Wingdings" panose="05000000000000000000" pitchFamily="2" charset="2"/>
                          </a:rPr>
                          <a:t>O</a:t>
                        </a:r>
                        <a:r>
                          <a:rPr lang="en-US" altLang="ko-KR" sz="1333" b="1" baseline="-25000" dirty="0">
                            <a:latin typeface="Tahoma" panose="020B0604030504040204" pitchFamily="34" charset="0"/>
                            <a:cs typeface="Tahoma" panose="020B0604030504040204" pitchFamily="34" charset="0"/>
                            <a:sym typeface="Wingdings" panose="05000000000000000000" pitchFamily="2" charset="2"/>
                          </a:rPr>
                          <a:t>3</a:t>
                        </a:r>
                        <a:r>
                          <a:rPr lang="en-US" altLang="ko-KR" sz="1333" b="1" dirty="0">
                            <a:latin typeface="Tahoma" panose="020B0604030504040204" pitchFamily="34" charset="0"/>
                            <a:cs typeface="Tahoma" panose="020B0604030504040204" pitchFamily="34" charset="0"/>
                            <a:sym typeface="Wingdings" panose="05000000000000000000" pitchFamily="2" charset="2"/>
                          </a:rPr>
                          <a:t>)</a:t>
                        </a:r>
                        <a:endParaRPr lang="en-US" altLang="ko-KR" sz="1333" b="1" dirty="0">
                          <a:latin typeface="Tahoma" panose="020B0604030504040204" pitchFamily="34" charset="0"/>
                          <a:cs typeface="Tahoma" panose="020B0604030504040204" pitchFamily="34" charset="0"/>
                        </a:endParaRPr>
                      </a:p>
                      <a:p>
                        <a:endParaRPr lang="en-US" altLang="ko-KR" sz="1333" b="1" dirty="0">
                          <a:latin typeface="Tahoma" panose="020B0604030504040204" pitchFamily="34" charset="0"/>
                          <a:cs typeface="Tahoma" panose="020B0604030504040204" pitchFamily="34" charset="0"/>
                        </a:endParaRPr>
                      </a:p>
                      <a:p>
                        <a:endParaRPr lang="en-US" altLang="ko-KR" sz="1333" b="1" dirty="0">
                          <a:latin typeface="Tahoma" panose="020B0604030504040204" pitchFamily="34" charset="0"/>
                          <a:cs typeface="Tahoma" panose="020B0604030504040204" pitchFamily="34" charset="0"/>
                        </a:endParaRPr>
                      </a:p>
                      <a:p>
                        <a:endParaRPr lang="en-US" altLang="ko-KR" sz="1333" b="1" dirty="0">
                          <a:latin typeface="Tahoma" panose="020B0604030504040204" pitchFamily="34" charset="0"/>
                          <a:cs typeface="Tahoma" panose="020B0604030504040204" pitchFamily="34" charset="0"/>
                        </a:endParaRPr>
                      </a:p>
                      <a:p>
                        <a:pPr marL="228594" indent="-228594">
                          <a:buFont typeface="Wingdings" panose="05000000000000000000" pitchFamily="2" charset="2"/>
                          <a:buChar char="Ø"/>
                        </a:pPr>
                        <a:r>
                          <a:rPr lang="en-US" altLang="ko-KR" sz="1333" b="1" dirty="0">
                            <a:latin typeface="Tahoma" panose="020B0604030504040204" pitchFamily="34" charset="0"/>
                            <a:cs typeface="Tahoma" panose="020B0604030504040204" pitchFamily="34" charset="0"/>
                          </a:rPr>
                          <a:t>Improvement of </a:t>
                        </a:r>
                        <a:r>
                          <a:rPr lang="en-US" altLang="ko-KR" sz="1333" b="1" u="sng" dirty="0">
                            <a:solidFill>
                              <a:srgbClr val="003067"/>
                            </a:solidFill>
                            <a:latin typeface="Tahoma" panose="020B0604030504040204" pitchFamily="34" charset="0"/>
                            <a:cs typeface="Tahoma" panose="020B0604030504040204" pitchFamily="34" charset="0"/>
                          </a:rPr>
                          <a:t>Assimilation </a:t>
                        </a:r>
                        <a:r>
                          <a:rPr lang="en-US" altLang="ko-KR" sz="1333" b="1" u="sng" dirty="0" err="1">
                            <a:solidFill>
                              <a:srgbClr val="003067"/>
                            </a:solidFill>
                            <a:latin typeface="Tahoma" panose="020B0604030504040204" pitchFamily="34" charset="0"/>
                            <a:cs typeface="Tahoma" panose="020B0604030504040204" pitchFamily="34" charset="0"/>
                          </a:rPr>
                          <a:t>bevior</a:t>
                        </a:r>
                        <a:r>
                          <a:rPr lang="en-US" altLang="ko-KR" sz="1333" b="1" u="sng" dirty="0">
                            <a:solidFill>
                              <a:srgbClr val="003067"/>
                            </a:solidFill>
                            <a:latin typeface="Tahoma" panose="020B0604030504040204" pitchFamily="34" charset="0"/>
                            <a:cs typeface="Tahoma" panose="020B0604030504040204" pitchFamily="34" charset="0"/>
                          </a:rPr>
                          <a:t> compromising R.D</a:t>
                        </a:r>
                      </a:p>
                    </p:txBody>
                  </p:sp>
                  <p:cxnSp>
                    <p:nvCxnSpPr>
                      <p:cNvPr id="39" name="직선 화살표 연결선 38">
                        <a:extLst>
                          <a:ext uri="{FF2B5EF4-FFF2-40B4-BE49-F238E27FC236}">
                            <a16:creationId xmlns:a16="http://schemas.microsoft.com/office/drawing/2014/main" id="{CBC470C8-EA93-D781-8A90-77E15E85BCC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2814652" y="4476984"/>
                        <a:ext cx="1476189" cy="11132"/>
                      </a:xfrm>
                      <a:prstGeom prst="straightConnector1">
                        <a:avLst/>
                      </a:prstGeom>
                      <a:ln w="28575">
                        <a:solidFill>
                          <a:srgbClr val="003067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F992CDE9-7F09-E61D-A44E-B227443D29E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912663" y="4224895"/>
                        <a:ext cx="1285448" cy="25391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600" b="1" dirty="0">
                            <a:solidFill>
                              <a:srgbClr val="002060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a:t>Assimilation </a:t>
                        </a:r>
                        <a:r>
                          <a:rPr lang="ko-KR" altLang="en-US" sz="1600" b="1" dirty="0">
                            <a:solidFill>
                              <a:srgbClr val="002060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a:t>▲</a:t>
                        </a:r>
                        <a:endParaRPr lang="en-US" altLang="ko-KR" sz="1600" b="1" dirty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endParaRPr>
                      </a:p>
                    </p:txBody>
                  </p:sp>
                  <p:sp>
                    <p:nvSpPr>
                      <p:cNvPr id="41" name="TextBox 40">
                        <a:extLst>
                          <a:ext uri="{FF2B5EF4-FFF2-40B4-BE49-F238E27FC236}">
                            <a16:creationId xmlns:a16="http://schemas.microsoft.com/office/drawing/2014/main" id="{646BE313-CB48-879C-CA32-62BD4A325D5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930609" y="4470305"/>
                        <a:ext cx="1142381" cy="31556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067" b="1" dirty="0">
                            <a:solidFill>
                              <a:srgbClr val="003067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a:t>Reduction behavior</a:t>
                        </a:r>
                      </a:p>
                      <a:p>
                        <a:pPr algn="ctr"/>
                        <a:r>
                          <a:rPr lang="en-US" altLang="ko-KR" sz="1067" b="1" dirty="0">
                            <a:solidFill>
                              <a:srgbClr val="003067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a:t>Lower T</a:t>
                        </a:r>
                        <a:r>
                          <a:rPr lang="en-US" altLang="ko-KR" sz="1067" b="1" baseline="-25000" dirty="0">
                            <a:solidFill>
                              <a:srgbClr val="003067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a:t>m</a:t>
                        </a:r>
                      </a:p>
                    </p:txBody>
                  </p:sp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0000FA78-CD66-AF77-80D6-32C03ECAE0E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38010" y="1816512"/>
                        <a:ext cx="652590" cy="346249"/>
                      </a:xfrm>
                      <a:prstGeom prst="rect">
                        <a:avLst/>
                      </a:prstGeom>
                      <a:solidFill>
                        <a:srgbClr val="EBF0F9"/>
                      </a:solidFill>
                      <a:ln>
                        <a:solidFill>
                          <a:srgbClr val="003067"/>
                        </a:solidFill>
                      </a:ln>
                      <a:effectLst>
                        <a:outerShdw blurRad="50800" dist="38100" dir="8100000" algn="tr" rotWithShape="0">
                          <a:prstClr val="black">
                            <a:alpha val="40000"/>
                          </a:prstClr>
                        </a:outerShdw>
                      </a:effectLst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altLang="ko-KR" sz="1200" b="1" dirty="0">
                            <a:solidFill>
                              <a:srgbClr val="003067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a:t>Pellet</a:t>
                        </a:r>
                      </a:p>
                      <a:p>
                        <a:pPr algn="ctr"/>
                        <a:r>
                          <a:rPr lang="en-US" altLang="ko-KR" sz="1200" b="1" dirty="0">
                            <a:solidFill>
                              <a:srgbClr val="003067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a:t>fines</a:t>
                        </a:r>
                        <a:endParaRPr lang="ko-KR" altLang="en-US" sz="1200" b="1" dirty="0">
                          <a:solidFill>
                            <a:srgbClr val="003067"/>
                          </a:solidFill>
                          <a:latin typeface="Tahoma" panose="020B0604030504040204" pitchFamily="34" charset="0"/>
                          <a:cs typeface="Tahoma" panose="020B0604030504040204" pitchFamily="34" charset="0"/>
                        </a:endParaRPr>
                      </a:p>
                    </p:txBody>
                  </p:sp>
                  <p:sp>
                    <p:nvSpPr>
                      <p:cNvPr id="43" name="TextBox 42">
                        <a:extLst>
                          <a:ext uri="{FF2B5EF4-FFF2-40B4-BE49-F238E27FC236}">
                            <a16:creationId xmlns:a16="http://schemas.microsoft.com/office/drawing/2014/main" id="{3F3A12AE-F2EF-2500-019B-21C96FAFC6A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33616" y="1647167"/>
                        <a:ext cx="222657" cy="19240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altLang="ko-KR" sz="1067" b="1" dirty="0">
                            <a:solidFill>
                              <a:srgbClr val="003067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a:t>+</a:t>
                        </a:r>
                      </a:p>
                    </p:txBody>
                  </p:sp>
                </p:grpSp>
              </p:grpSp>
            </p:grpSp>
          </p:grpSp>
          <p:sp>
            <p:nvSpPr>
              <p:cNvPr id="26" name="그래픽 4">
                <a:extLst>
                  <a:ext uri="{FF2B5EF4-FFF2-40B4-BE49-F238E27FC236}">
                    <a16:creationId xmlns:a16="http://schemas.microsoft.com/office/drawing/2014/main" id="{A29ECBBA-9E95-66D9-F773-122AA4219FAA}"/>
                  </a:ext>
                </a:extLst>
              </p:cNvPr>
              <p:cNvSpPr/>
              <p:nvPr/>
            </p:nvSpPr>
            <p:spPr>
              <a:xfrm rot="5400000" flipV="1">
                <a:off x="2654446" y="2807733"/>
                <a:ext cx="5007574" cy="548697"/>
              </a:xfrm>
              <a:custGeom>
                <a:avLst/>
                <a:gdLst>
                  <a:gd name="connsiteX0" fmla="*/ 3429000 w 3429000"/>
                  <a:gd name="connsiteY0" fmla="*/ 771525 h 771525"/>
                  <a:gd name="connsiteX1" fmla="*/ 2057400 w 3429000"/>
                  <a:gd name="connsiteY1" fmla="*/ 257175 h 771525"/>
                  <a:gd name="connsiteX2" fmla="*/ 2400300 w 3429000"/>
                  <a:gd name="connsiteY2" fmla="*/ 257175 h 771525"/>
                  <a:gd name="connsiteX3" fmla="*/ 1714500 w 3429000"/>
                  <a:gd name="connsiteY3" fmla="*/ 0 h 771525"/>
                  <a:gd name="connsiteX4" fmla="*/ 1028700 w 3429000"/>
                  <a:gd name="connsiteY4" fmla="*/ 257175 h 771525"/>
                  <a:gd name="connsiteX5" fmla="*/ 1371600 w 3429000"/>
                  <a:gd name="connsiteY5" fmla="*/ 257175 h 771525"/>
                  <a:gd name="connsiteX6" fmla="*/ 0 w 3429000"/>
                  <a:gd name="connsiteY6" fmla="*/ 771525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0" h="771525">
                    <a:moveTo>
                      <a:pt x="3429000" y="771525"/>
                    </a:moveTo>
                    <a:cubicBezTo>
                      <a:pt x="2314575" y="600075"/>
                      <a:pt x="2057400" y="257175"/>
                      <a:pt x="2057400" y="257175"/>
                    </a:cubicBezTo>
                    <a:lnTo>
                      <a:pt x="2400300" y="257175"/>
                    </a:lnTo>
                    <a:lnTo>
                      <a:pt x="1714500" y="0"/>
                    </a:lnTo>
                    <a:lnTo>
                      <a:pt x="1028700" y="257175"/>
                    </a:lnTo>
                    <a:lnTo>
                      <a:pt x="1371600" y="257175"/>
                    </a:lnTo>
                    <a:cubicBezTo>
                      <a:pt x="1371600" y="257175"/>
                      <a:pt x="1114425" y="600075"/>
                      <a:pt x="0" y="771525"/>
                    </a:cubicBezTo>
                  </a:path>
                </a:pathLst>
              </a:custGeom>
              <a:gradFill>
                <a:gsLst>
                  <a:gs pos="100000">
                    <a:srgbClr val="B5C4D5"/>
                  </a:gs>
                  <a:gs pos="65000">
                    <a:srgbClr val="B5C4D5"/>
                  </a:gs>
                  <a:gs pos="0">
                    <a:schemeClr val="bg1">
                      <a:alpha val="0"/>
                    </a:schemeClr>
                  </a:gs>
                </a:gsLst>
                <a:lin ang="16200000" scaled="0"/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sz="240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4628C5E-270D-B7A0-DB93-E08083A409F9}"/>
                  </a:ext>
                </a:extLst>
              </p:cNvPr>
              <p:cNvSpPr txBox="1"/>
              <p:nvPr/>
            </p:nvSpPr>
            <p:spPr>
              <a:xfrm>
                <a:off x="4772281" y="2967370"/>
                <a:ext cx="844806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rgbClr val="003067"/>
                    </a:solidFill>
                    <a:latin typeface="+mn-ea"/>
                  </a:rPr>
                  <a:t>Synergy</a:t>
                </a:r>
                <a:endParaRPr lang="ko-KR" altLang="en-US" sz="1600" b="1" dirty="0">
                  <a:solidFill>
                    <a:srgbClr val="003067"/>
                  </a:solidFill>
                  <a:latin typeface="+mn-ea"/>
                </a:endParaRPr>
              </a:p>
            </p:txBody>
          </p:sp>
        </p:grpSp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DCDFD2E6-073D-31B7-BE07-6020B1CAA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437" y="4987430"/>
              <a:ext cx="3058965" cy="564417"/>
            </a:xfrm>
            <a:prstGeom prst="rect">
              <a:avLst/>
            </a:prstGeom>
          </p:spPr>
        </p:pic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FCD729E3-333E-D7CD-A44C-1BBAE2374075}"/>
              </a:ext>
            </a:extLst>
          </p:cNvPr>
          <p:cNvSpPr txBox="1"/>
          <p:nvPr/>
        </p:nvSpPr>
        <p:spPr>
          <a:xfrm>
            <a:off x="6852965" y="4222073"/>
            <a:ext cx="5031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Table</a:t>
            </a:r>
            <a:r>
              <a:rPr lang="en-US" altLang="ko-KR" sz="12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en-US" altLang="ko-KR" sz="1200" b="1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Assumed</a:t>
            </a:r>
            <a:r>
              <a:rPr lang="en-US" altLang="ko-KR" sz="12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200" b="1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Mass balance </a:t>
            </a:r>
            <a:r>
              <a:rPr lang="en-US" altLang="ko-KR" sz="1200" dirty="0"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of pellet fines in </a:t>
            </a:r>
            <a:r>
              <a:rPr lang="en-US" altLang="ko-KR" sz="1200" dirty="0">
                <a:solidFill>
                  <a:srgbClr val="0000CC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POSCO</a:t>
            </a:r>
            <a:r>
              <a:rPr lang="en-US" altLang="ko-KR" sz="1200" b="1" dirty="0">
                <a:solidFill>
                  <a:srgbClr val="0000CC"/>
                </a:solidFill>
                <a:latin typeface="Times New Roman" panose="02020603050405020304" pitchFamily="18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(2024)</a:t>
            </a:r>
            <a:endParaRPr lang="ko-KR" altLang="en-US" sz="1200" b="1" dirty="0">
              <a:solidFill>
                <a:srgbClr val="0000CC"/>
              </a:solidFill>
              <a:latin typeface="Times New Roman" panose="02020603050405020304" pitchFamily="18" charset="0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graphicFrame>
        <p:nvGraphicFramePr>
          <p:cNvPr id="45" name="표 44">
            <a:extLst>
              <a:ext uri="{FF2B5EF4-FFF2-40B4-BE49-F238E27FC236}">
                <a16:creationId xmlns:a16="http://schemas.microsoft.com/office/drawing/2014/main" id="{1F4A8A98-F565-9500-31CE-2D82B0409FCA}"/>
              </a:ext>
            </a:extLst>
          </p:cNvPr>
          <p:cNvGraphicFramePr>
            <a:graphicFrameLocks noGrp="1"/>
          </p:cNvGraphicFramePr>
          <p:nvPr/>
        </p:nvGraphicFramePr>
        <p:xfrm>
          <a:off x="7299620" y="4517312"/>
          <a:ext cx="4513418" cy="1801145"/>
        </p:xfrm>
        <a:graphic>
          <a:graphicData uri="http://schemas.openxmlformats.org/drawingml/2006/table">
            <a:tbl>
              <a:tblPr/>
              <a:tblGrid>
                <a:gridCol w="1877934">
                  <a:extLst>
                    <a:ext uri="{9D8B030D-6E8A-4147-A177-3AD203B41FA5}">
                      <a16:colId xmlns:a16="http://schemas.microsoft.com/office/drawing/2014/main" val="149109876"/>
                    </a:ext>
                  </a:extLst>
                </a:gridCol>
                <a:gridCol w="981232">
                  <a:extLst>
                    <a:ext uri="{9D8B030D-6E8A-4147-A177-3AD203B41FA5}">
                      <a16:colId xmlns:a16="http://schemas.microsoft.com/office/drawing/2014/main" val="4265180913"/>
                    </a:ext>
                  </a:extLst>
                </a:gridCol>
                <a:gridCol w="1654252">
                  <a:extLst>
                    <a:ext uri="{9D8B030D-6E8A-4147-A177-3AD203B41FA5}">
                      <a16:colId xmlns:a16="http://schemas.microsoft.com/office/drawing/2014/main" val="3048772141"/>
                    </a:ext>
                  </a:extLst>
                </a:gridCol>
              </a:tblGrid>
              <a:tr h="448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맑은 고딕" panose="020B0503020000020004" pitchFamily="50" charset="-127"/>
                          <a:cs typeface="Tahoma" panose="020B0604030504040204" pitchFamily="34" charset="0"/>
                        </a:rPr>
                        <a:t>Unit (ton/year)</a:t>
                      </a:r>
                      <a:endParaRPr lang="ko-KR" alt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맑은 고딕" panose="020B0503020000020004" pitchFamily="50" charset="-127"/>
                        <a:cs typeface="Tahoma" panose="020B0604030504040204" pitchFamily="34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맑은 고딕" panose="020B0503020000020004" pitchFamily="50" charset="-127"/>
                          <a:cs typeface="Tahoma" panose="020B0604030504040204" pitchFamily="34" charset="0"/>
                        </a:rPr>
                        <a:t>Value</a:t>
                      </a:r>
                    </a:p>
                    <a:p>
                      <a:pPr algn="ctr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맑은 고딕" panose="020B0503020000020004" pitchFamily="50" charset="-127"/>
                          <a:cs typeface="Tahoma" panose="020B0604030504040204" pitchFamily="34" charset="0"/>
                        </a:rPr>
                        <a:t>ton/year</a:t>
                      </a:r>
                    </a:p>
                  </a:txBody>
                  <a:tcPr marL="12700" marR="12700" marT="1270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맑은 고딕" panose="020B0503020000020004" pitchFamily="50" charset="-127"/>
                          <a:cs typeface="Tahoma" panose="020B0604030504040204" pitchFamily="34" charset="0"/>
                        </a:rPr>
                        <a:t>Note</a:t>
                      </a:r>
                      <a:endParaRPr lang="ko-KR" alt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맑은 고딕" panose="020B0503020000020004" pitchFamily="50" charset="-127"/>
                        <a:cs typeface="Tahoma" panose="020B0604030504040204" pitchFamily="34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449345"/>
                  </a:ext>
                </a:extLst>
              </a:tr>
              <a:tr h="448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맑은 고딕" panose="020B0503020000020004" pitchFamily="50" charset="-127"/>
                          <a:cs typeface="Tahoma" panose="020B0604030504040204" pitchFamily="34" charset="0"/>
                        </a:rPr>
                        <a:t>Total Pellet Utilization</a:t>
                      </a:r>
                    </a:p>
                  </a:txBody>
                  <a:tcPr marL="12700" marR="12700" marT="1270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300" b="1" i="0" dirty="0"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3,290,252</a:t>
                      </a:r>
                      <a:r>
                        <a:rPr lang="en-US" altLang="ko-KR" sz="1300" b="1" i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process</a:t>
                      </a:r>
                      <a:endParaRPr lang="ko-KR" alt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맑은 고딕" panose="020B0503020000020004" pitchFamily="50" charset="-127"/>
                        <a:cs typeface="Tahoma" panose="020B0604030504040204" pitchFamily="34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031150"/>
                  </a:ext>
                </a:extLst>
              </a:tr>
              <a:tr h="4489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Pellet fines </a:t>
                      </a:r>
                    </a:p>
                    <a:p>
                      <a:pPr algn="ctr" fontAlgn="ctr"/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generation in process</a:t>
                      </a:r>
                    </a:p>
                  </a:txBody>
                  <a:tcPr marL="12700" marR="12700" marT="1270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i="0" u="none" strike="noStrike" dirty="0">
                          <a:solidFill>
                            <a:srgbClr val="003067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≈213,867</a:t>
                      </a:r>
                    </a:p>
                  </a:txBody>
                  <a:tcPr marL="12700" marR="12700" marT="1270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5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Size</a:t>
                      </a:r>
                    </a:p>
                    <a:p>
                      <a:pPr algn="ctr" fontAlgn="ctr"/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ko-KR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≤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5mm)</a:t>
                      </a:r>
                    </a:p>
                  </a:txBody>
                  <a:tcPr marL="12700" marR="12700" marT="1270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5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02791"/>
                  </a:ext>
                </a:extLst>
              </a:tr>
              <a:tr h="45436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Pellet fines generation</a:t>
                      </a:r>
                    </a:p>
                    <a:p>
                      <a:pPr algn="ctr" fontAlgn="ctr"/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After </a:t>
                      </a:r>
                      <a:r>
                        <a:rPr lang="en-US" altLang="ko-K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High-MgO pellet </a:t>
                      </a:r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employment</a:t>
                      </a:r>
                    </a:p>
                    <a:p>
                      <a:pPr algn="ctr" fontAlgn="ctr"/>
                      <a:r>
                        <a:rPr lang="en-US" altLang="ko-K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(Low mechanical strength)</a:t>
                      </a:r>
                    </a:p>
                  </a:txBody>
                  <a:tcPr marL="12700" marR="12700" marT="1270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300" b="1" i="0" u="none" strike="noStrike" dirty="0">
                          <a:solidFill>
                            <a:srgbClr val="003067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&gt;213,867</a:t>
                      </a:r>
                    </a:p>
                  </a:txBody>
                  <a:tcPr marL="12700" marR="12700" marT="1270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5E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5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332620"/>
                  </a:ext>
                </a:extLst>
              </a:tr>
            </a:tbl>
          </a:graphicData>
        </a:graphic>
      </p:graphicFrame>
      <p:pic>
        <p:nvPicPr>
          <p:cNvPr id="46" name="그림 45" descr="붓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6CB7CDC0-D4D9-3F34-2F49-2178F11301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780" b="4512"/>
          <a:stretch/>
        </p:blipFill>
        <p:spPr>
          <a:xfrm>
            <a:off x="7320136" y="1501802"/>
            <a:ext cx="4496739" cy="2719286"/>
          </a:xfrm>
          <a:prstGeom prst="rect">
            <a:avLst/>
          </a:prstGeom>
        </p:spPr>
      </p:pic>
      <p:sp>
        <p:nvSpPr>
          <p:cNvPr id="47" name="직사각형 46">
            <a:extLst>
              <a:ext uri="{FF2B5EF4-FFF2-40B4-BE49-F238E27FC236}">
                <a16:creationId xmlns:a16="http://schemas.microsoft.com/office/drawing/2014/main" id="{A63526AC-2592-2816-B2C5-9B1D0A059B61}"/>
              </a:ext>
            </a:extLst>
          </p:cNvPr>
          <p:cNvSpPr/>
          <p:nvPr/>
        </p:nvSpPr>
        <p:spPr>
          <a:xfrm>
            <a:off x="8397240" y="3009900"/>
            <a:ext cx="425604" cy="557213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A733F2F5-F562-2870-F47F-EEE00B81D02B}"/>
              </a:ext>
            </a:extLst>
          </p:cNvPr>
          <p:cNvSpPr/>
          <p:nvPr/>
        </p:nvSpPr>
        <p:spPr>
          <a:xfrm>
            <a:off x="9696031" y="3005138"/>
            <a:ext cx="315063" cy="528638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539C947-44C8-8A3F-F8CC-99840761C112}"/>
              </a:ext>
            </a:extLst>
          </p:cNvPr>
          <p:cNvSpPr/>
          <p:nvPr/>
        </p:nvSpPr>
        <p:spPr>
          <a:xfrm>
            <a:off x="11304196" y="3549909"/>
            <a:ext cx="315063" cy="311139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64CDFC0-A721-1F95-5C9C-11FF30BB6B32}"/>
              </a:ext>
            </a:extLst>
          </p:cNvPr>
          <p:cNvSpPr txBox="1"/>
          <p:nvPr/>
        </p:nvSpPr>
        <p:spPr>
          <a:xfrm>
            <a:off x="11405279" y="3210863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(≤5mm)</a:t>
            </a:r>
          </a:p>
          <a:p>
            <a:pPr algn="ctr"/>
            <a:r>
              <a:rPr lang="en-US" altLang="ko-KR" sz="8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Pellet fines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0C26974-7CE3-603B-4773-A7DAD5191B5F}"/>
              </a:ext>
            </a:extLst>
          </p:cNvPr>
          <p:cNvSpPr/>
          <p:nvPr/>
        </p:nvSpPr>
        <p:spPr>
          <a:xfrm>
            <a:off x="9899723" y="2762250"/>
            <a:ext cx="615877" cy="136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A2FF751-784B-497E-B382-5A56619D6D5D}"/>
              </a:ext>
            </a:extLst>
          </p:cNvPr>
          <p:cNvSpPr txBox="1"/>
          <p:nvPr/>
        </p:nvSpPr>
        <p:spPr>
          <a:xfrm>
            <a:off x="9706895" y="2634705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(≤5mm)</a:t>
            </a:r>
          </a:p>
          <a:p>
            <a:pPr algn="ctr"/>
            <a:r>
              <a:rPr lang="en-US" altLang="ko-KR" sz="8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Pellet fines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1B7A2EE4-C179-343E-10C3-02CEC66F5DAC}"/>
              </a:ext>
            </a:extLst>
          </p:cNvPr>
          <p:cNvSpPr/>
          <p:nvPr/>
        </p:nvSpPr>
        <p:spPr>
          <a:xfrm>
            <a:off x="8449196" y="2800351"/>
            <a:ext cx="615877" cy="190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1373740-9BE8-42FF-48F5-00A4127A1F51}"/>
              </a:ext>
            </a:extLst>
          </p:cNvPr>
          <p:cNvSpPr txBox="1"/>
          <p:nvPr/>
        </p:nvSpPr>
        <p:spPr>
          <a:xfrm>
            <a:off x="8373067" y="2634705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8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(≤5mm)</a:t>
            </a:r>
          </a:p>
          <a:p>
            <a:pPr algn="ctr"/>
            <a:r>
              <a:rPr lang="en-US" altLang="ko-KR" sz="8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Pellet fines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5A123DF-AF10-808A-3E87-438319199A40}"/>
              </a:ext>
            </a:extLst>
          </p:cNvPr>
          <p:cNvSpPr txBox="1"/>
          <p:nvPr/>
        </p:nvSpPr>
        <p:spPr>
          <a:xfrm>
            <a:off x="7264492" y="1460684"/>
            <a:ext cx="1279780" cy="600164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5-6 </a:t>
            </a:r>
            <a:r>
              <a:rPr lang="en-US" altLang="ko-KR" sz="1100" b="1" dirty="0" err="1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wt</a:t>
            </a:r>
            <a:r>
              <a:rPr lang="en-US" altLang="ko-KR" sz="11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  <a:p>
            <a:pPr algn="ctr"/>
            <a:r>
              <a:rPr lang="en-US" altLang="ko-KR" sz="11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Pellet fines </a:t>
            </a:r>
          </a:p>
          <a:p>
            <a:pPr algn="ctr"/>
            <a:r>
              <a:rPr lang="en-US" altLang="ko-KR" sz="11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generation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4F91D1A-3E0A-4116-3C5B-1B8AA42E019F}"/>
              </a:ext>
            </a:extLst>
          </p:cNvPr>
          <p:cNvSpPr txBox="1"/>
          <p:nvPr/>
        </p:nvSpPr>
        <p:spPr>
          <a:xfrm>
            <a:off x="199699" y="182562"/>
            <a:ext cx="11419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Synergy btw. FINEX and BF in an integrated Steel Mill</a:t>
            </a:r>
            <a:endParaRPr lang="ko-KR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E0322E-E5FA-8019-FC7B-7781A77FFAC0}"/>
              </a:ext>
            </a:extLst>
          </p:cNvPr>
          <p:cNvSpPr txBox="1"/>
          <p:nvPr/>
        </p:nvSpPr>
        <p:spPr>
          <a:xfrm>
            <a:off x="354686" y="1336019"/>
            <a:ext cx="9215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≤</a:t>
            </a:r>
            <a:r>
              <a:rPr lang="en-US" altLang="ko-KR" sz="14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8mm</a:t>
            </a:r>
          </a:p>
        </p:txBody>
      </p:sp>
    </p:spTree>
    <p:extLst>
      <p:ext uri="{BB962C8B-B14F-4D97-AF65-F5344CB8AC3E}">
        <p14:creationId xmlns:p14="http://schemas.microsoft.com/office/powerpoint/2010/main" val="384993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 animBg="1"/>
      <p:bldP spid="48" grpId="0" animBg="1"/>
      <p:bldP spid="49" grpId="0" animBg="1"/>
      <p:bldP spid="50" grpId="0"/>
      <p:bldP spid="51" grpId="0" animBg="1"/>
      <p:bldP spid="52" grpId="0"/>
      <p:bldP spid="53" grpId="0" animBg="1"/>
      <p:bldP spid="54" grpId="0"/>
      <p:bldP spid="55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173</Words>
  <Application>Microsoft Macintosh PowerPoint</Application>
  <PresentationFormat>와이드스크린</PresentationFormat>
  <Paragraphs>54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Tahoma</vt:lpstr>
      <vt:lpstr>Times New Roman</vt:lpstr>
      <vt:lpstr>Wingdings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이상호(친환경철강소재과)</dc:creator>
  <cp:lastModifiedBy>이상호(친환경철강소재과)</cp:lastModifiedBy>
  <cp:revision>1</cp:revision>
  <dcterms:created xsi:type="dcterms:W3CDTF">2026-02-03T06:41:48Z</dcterms:created>
  <dcterms:modified xsi:type="dcterms:W3CDTF">2026-02-04T01:44:07Z</dcterms:modified>
</cp:coreProperties>
</file>