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6C76B0F-2A5F-5E43-4116-3C35E1D214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CB82EE9-0DF9-DC7F-446E-2B0AA76C31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AB7CFDB-396C-384D-A689-CFFEBADA3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43953-177A-8F4E-8673-F4D834D3BC67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C2256C6-3007-9672-CC8C-3BFEDF31D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ECC9720-25CD-B78F-E73D-848D97511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795CB-055B-3B4A-A3F4-7C55789D0EF9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11071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66AD911-1C4B-0FBB-F73D-0CF91B35E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53E51F3-D4F2-D7D7-DAC5-E06E35B71F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977264E-40B3-412D-2A09-CD6BAF574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43953-177A-8F4E-8673-F4D834D3BC67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EA1A4F-7DB8-B3E2-AE0B-7CE6F200B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FB42134-58F8-8C72-A335-6F60F5A9C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795CB-055B-3B4A-A3F4-7C55789D0EF9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63484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BD98207-08B1-1E65-9426-9394BD68E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8CECF52-6EF5-6015-DE98-5A585F0197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2A8E727-7C00-B3C3-8694-56546FB6A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43953-177A-8F4E-8673-F4D834D3BC67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7310B8C-776F-B0CA-60E5-855F3F8F1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D2DB3B3-B19D-FA97-09A3-D94634A90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795CB-055B-3B4A-A3F4-7C55789D0EF9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4245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035D1E7-D23E-2F3C-7F6B-138822FCE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FBC026C-D88A-3F71-1E0A-73C02A73EF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9D4FD1F-2DC5-D955-586A-5943711D70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F041046-886B-92AA-4585-533BE2653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43953-177A-8F4E-8673-F4D834D3BC67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3F2C424-BD0B-35F1-BDEA-AE7E69039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ABE73AC-203C-0882-0344-995E66995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795CB-055B-3B4A-A3F4-7C55789D0EF9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834933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DA32CBF-5F47-378F-7C50-BCD0C6F82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4F8076A-3A3F-AF3B-F767-DAFB69714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3F4A3DB-E273-9513-1459-F7D2E7F5EE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3AA0D1C-5EE7-6BD6-F5B7-BF165DA65C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F0960C7-6480-AF38-77EB-32EDB1D167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66F0D34-C7A9-E580-8C01-6257E9E84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43953-177A-8F4E-8673-F4D834D3BC67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4D7F22F-DEC2-822B-33A2-8CA6ADF45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F8EEF681-7E94-42E9-97E6-67458194B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795CB-055B-3B4A-A3F4-7C55789D0EF9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972229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53661B7-A619-A3BA-B85F-ABBE372A8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BE848A5-2A61-61F9-A9E2-3665F42B7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43953-177A-8F4E-8673-F4D834D3BC67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7071F47-A344-6F16-8F75-253EA4533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30236E7-F073-94BA-291A-E77E0D4A0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795CB-055B-3B4A-A3F4-7C55789D0EF9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811109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D5BC999F-AE0C-7033-BEEB-84149A796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43953-177A-8F4E-8673-F4D834D3BC67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BB3A09D-80DC-9747-3A0A-BCA52AD07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E996772-50B7-1925-F667-6EC63BE3A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795CB-055B-3B4A-A3F4-7C55789D0EF9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817425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9C279D8-0FFC-74FF-36D9-B577A224A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4AF82FD-859F-A00B-929B-9433F3024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55D3C8A-5084-5008-98ED-DBA68F33E7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0746862-7B4A-5611-B48D-9890B62CC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43953-177A-8F4E-8673-F4D834D3BC67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B463A46-444B-5EE3-6CE6-77E95C5FE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402A0F2-FFC2-8F08-4D52-16416566C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795CB-055B-3B4A-A3F4-7C55789D0EF9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29722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B286592-7AFF-A99C-794F-A6B83D395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4D65818-E51E-207B-92DB-8675672CF3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2E26CA-BA5F-E926-A425-46F7FD524F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29F27EE-A5E4-7906-BEC8-D44163CC2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43953-177A-8F4E-8673-F4D834D3BC67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BD66421-EEDE-6D7B-88D8-1E30BAA1F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F82ECB4-19E1-C559-DAFC-67D3A55B2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795CB-055B-3B4A-A3F4-7C55789D0EF9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1940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BA97AE-4C8A-6FCF-5ECC-A57F8A101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7B6F395-D14D-1C54-177D-844DF7806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986DB90-7DE8-522F-3381-C8A7A03DF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43953-177A-8F4E-8673-F4D834D3BC67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304ABF2-AC9F-81E4-1A97-C6107937D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FD3CAAB-185B-229C-1902-E67A8C605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795CB-055B-3B4A-A3F4-7C55789D0EF9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367184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A3B86B41-E995-11D0-3682-DFB457882D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DE78F67-322D-B488-25CD-C45E85D92C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F9D1450-16F6-576E-C92D-C8D2037D9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43953-177A-8F4E-8673-F4D834D3BC67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31B6731-C1E4-C0E3-CE5D-686E6B30B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5A0C67F-405C-8482-B0A0-D3AD959EF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795CB-055B-3B4A-A3F4-7C55789D0EF9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6391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410A75B-CC99-445A-944E-242CD05FF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0103923-B182-F157-930B-452D25C6C1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83DACC9-8317-6071-6C1D-F3E57B1061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B43953-177A-8F4E-8673-F4D834D3BC67}" type="datetimeFigureOut">
              <a:rPr kumimoji="1" lang="ko-KR" altLang="en-US" smtClean="0"/>
              <a:t>2026. 2. 4.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068CF0A-A29A-4959-FFB9-146655621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71E0742-E6CF-76C4-6901-638875D45E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A795CB-055B-3B4A-A3F4-7C55789D0EF9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977413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90">
            <a:extLst>
              <a:ext uri="{FF2B5EF4-FFF2-40B4-BE49-F238E27FC236}">
                <a16:creationId xmlns:a16="http://schemas.microsoft.com/office/drawing/2014/main" id="{DA609738-1435-CD58-C21E-F4FB7262310E}"/>
              </a:ext>
            </a:extLst>
          </p:cNvPr>
          <p:cNvSpPr/>
          <p:nvPr/>
        </p:nvSpPr>
        <p:spPr>
          <a:xfrm>
            <a:off x="6744071" y="1628800"/>
            <a:ext cx="5168206" cy="141121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5400" cap="flat" cmpd="sng" algn="ctr">
            <a:solidFill>
              <a:schemeClr val="accent5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E8D726-21AA-71F3-FD56-502E8C604AAE}"/>
              </a:ext>
            </a:extLst>
          </p:cNvPr>
          <p:cNvSpPr txBox="1"/>
          <p:nvPr/>
        </p:nvSpPr>
        <p:spPr>
          <a:xfrm>
            <a:off x="6759523" y="1655019"/>
            <a:ext cx="539978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/>
            </a:pPr>
            <a:r>
              <a:rPr lang="en-US" dirty="0"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〮 Flexible Feedstock Utilization</a:t>
            </a:r>
          </a:p>
          <a:p>
            <a:pPr>
              <a:defRPr sz="1400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- Ferrous feeds can be fed without additional 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agglomeration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</a:p>
          <a:p>
            <a:pPr>
              <a:defRPr sz="1400"/>
            </a:pPr>
            <a:r>
              <a:rPr lang="en-US" altLang="ko-K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- Sintering, coke-making and pelletizing, etc.</a:t>
            </a:r>
          </a:p>
          <a:p>
            <a:pPr>
              <a:defRPr sz="1400"/>
            </a:pPr>
            <a:endParaRPr lang="en-US" altLang="ko-K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defRPr sz="1400"/>
            </a:pPr>
            <a:r>
              <a:rPr lang="en-US" altLang="ko-KR" dirty="0">
                <a:latin typeface="맑은 고딕" panose="020B0503020000020004" pitchFamily="50" charset="-127"/>
                <a:cs typeface="Tahoma" panose="020B0604030504040204" pitchFamily="34" charset="0"/>
              </a:rPr>
              <a:t>〮 Enhancement of reaction efficiency</a:t>
            </a:r>
          </a:p>
          <a:p>
            <a:pPr>
              <a:defRPr sz="1400"/>
            </a:pPr>
            <a:r>
              <a:rPr lang="en-US" altLang="ko-KR" dirty="0">
                <a:latin typeface="맑은 고딕" panose="020B0503020000020004" pitchFamily="50" charset="-127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altLang="ko-KR" b="1" dirty="0">
                <a:latin typeface="맑은 고딕" panose="020B0503020000020004" pitchFamily="50" charset="-127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en-US" altLang="ko-KR" dirty="0">
                <a:latin typeface="맑은 고딕" panose="020B0503020000020004" pitchFamily="50" charset="-127"/>
                <a:ea typeface="Tahoma" panose="020B0604030504040204" pitchFamily="34" charset="0"/>
                <a:cs typeface="Tahoma" panose="020B0604030504040204" pitchFamily="34" charset="0"/>
              </a:rPr>
              <a:t> Superior heat and mass transfer due to gas-solid contact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451B566A-48FC-523A-D1A3-6390CC0F6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842" y="1561657"/>
            <a:ext cx="6076097" cy="3119268"/>
          </a:xfrm>
          <a:prstGeom prst="rect">
            <a:avLst/>
          </a:prstGeom>
        </p:spPr>
      </p:pic>
      <p:grpSp>
        <p:nvGrpSpPr>
          <p:cNvPr id="7" name="그룹 6">
            <a:extLst>
              <a:ext uri="{FF2B5EF4-FFF2-40B4-BE49-F238E27FC236}">
                <a16:creationId xmlns:a16="http://schemas.microsoft.com/office/drawing/2014/main" id="{B82C3960-91A5-D6C2-1B46-D37A70247C01}"/>
              </a:ext>
            </a:extLst>
          </p:cNvPr>
          <p:cNvGrpSpPr/>
          <p:nvPr/>
        </p:nvGrpSpPr>
        <p:grpSpPr>
          <a:xfrm>
            <a:off x="5376862" y="4941168"/>
            <a:ext cx="1117975" cy="1451462"/>
            <a:chOff x="5678895" y="3714969"/>
            <a:chExt cx="687176" cy="892158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E0D28A9A-3DA5-3D32-5E32-2B9A27AF0848}"/>
                </a:ext>
              </a:extLst>
            </p:cNvPr>
            <p:cNvSpPr/>
            <p:nvPr/>
          </p:nvSpPr>
          <p:spPr>
            <a:xfrm>
              <a:off x="5773601" y="4490202"/>
              <a:ext cx="497762" cy="116925"/>
            </a:xfrm>
            <a:prstGeom prst="rect">
              <a:avLst/>
            </a:prstGeom>
            <a:solidFill>
              <a:srgbClr val="00306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4BECFBCF-E9A0-9330-A61C-66FCA61E2841}"/>
                </a:ext>
              </a:extLst>
            </p:cNvPr>
            <p:cNvGrpSpPr/>
            <p:nvPr/>
          </p:nvGrpSpPr>
          <p:grpSpPr>
            <a:xfrm>
              <a:off x="5678895" y="3714969"/>
              <a:ext cx="687176" cy="775232"/>
              <a:chOff x="5678895" y="3714969"/>
              <a:chExt cx="687176" cy="775232"/>
            </a:xfrm>
          </p:grpSpPr>
          <p:sp>
            <p:nvSpPr>
              <p:cNvPr id="11" name="사다리꼴 25">
                <a:extLst>
                  <a:ext uri="{FF2B5EF4-FFF2-40B4-BE49-F238E27FC236}">
                    <a16:creationId xmlns:a16="http://schemas.microsoft.com/office/drawing/2014/main" id="{099590F2-A082-BA6E-B906-5EDD94B79AE9}"/>
                  </a:ext>
                </a:extLst>
              </p:cNvPr>
              <p:cNvSpPr/>
              <p:nvPr/>
            </p:nvSpPr>
            <p:spPr>
              <a:xfrm rot="10800000">
                <a:off x="5678897" y="3911746"/>
                <a:ext cx="687174" cy="578455"/>
              </a:xfrm>
              <a:prstGeom prst="trapezoid">
                <a:avLst/>
              </a:prstGeom>
              <a:solidFill>
                <a:srgbClr val="B5C4D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12" name="타원 11">
                <a:extLst>
                  <a:ext uri="{FF2B5EF4-FFF2-40B4-BE49-F238E27FC236}">
                    <a16:creationId xmlns:a16="http://schemas.microsoft.com/office/drawing/2014/main" id="{7B7E414B-5BB0-A0B8-E534-30055E0DEE15}"/>
                  </a:ext>
                </a:extLst>
              </p:cNvPr>
              <p:cNvSpPr/>
              <p:nvPr/>
            </p:nvSpPr>
            <p:spPr>
              <a:xfrm>
                <a:off x="5678895" y="3714969"/>
                <a:ext cx="687175" cy="393553"/>
              </a:xfrm>
              <a:prstGeom prst="ellipse">
                <a:avLst/>
              </a:prstGeom>
              <a:solidFill>
                <a:srgbClr val="B5C4D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</p:grpSp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215A8405-C974-BB62-EEC5-6786BDDA76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73601" y="3838337"/>
              <a:ext cx="514689" cy="615305"/>
            </a:xfrm>
            <a:prstGeom prst="rect">
              <a:avLst/>
            </a:prstGeom>
          </p:spPr>
        </p:pic>
      </p:grpSp>
      <p:cxnSp>
        <p:nvCxnSpPr>
          <p:cNvPr id="13" name="직선 연결선 36">
            <a:extLst>
              <a:ext uri="{FF2B5EF4-FFF2-40B4-BE49-F238E27FC236}">
                <a16:creationId xmlns:a16="http://schemas.microsoft.com/office/drawing/2014/main" id="{F8881E51-6C68-A2F9-382D-99C4EE36DD66}"/>
              </a:ext>
            </a:extLst>
          </p:cNvPr>
          <p:cNvCxnSpPr>
            <a:cxnSpLocks/>
          </p:cNvCxnSpPr>
          <p:nvPr/>
        </p:nvCxnSpPr>
        <p:spPr>
          <a:xfrm>
            <a:off x="5923822" y="4661319"/>
            <a:ext cx="0" cy="188564"/>
          </a:xfrm>
          <a:prstGeom prst="line">
            <a:avLst/>
          </a:prstGeom>
          <a:ln w="28575">
            <a:solidFill>
              <a:srgbClr val="0030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316C673-E779-3D91-A9F2-B2705D363E58}"/>
              </a:ext>
            </a:extLst>
          </p:cNvPr>
          <p:cNvSpPr txBox="1"/>
          <p:nvPr/>
        </p:nvSpPr>
        <p:spPr>
          <a:xfrm>
            <a:off x="5491652" y="5261306"/>
            <a:ext cx="8643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00306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Melting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507826-4938-5C11-400C-88839042F314}"/>
              </a:ext>
            </a:extLst>
          </p:cNvPr>
          <p:cNvSpPr txBox="1"/>
          <p:nvPr/>
        </p:nvSpPr>
        <p:spPr>
          <a:xfrm>
            <a:off x="315832" y="878965"/>
            <a:ext cx="11128288" cy="371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1400" b="1" dirty="0">
                <a:latin typeface="Tahoma" panose="020B0604030504040204" pitchFamily="34" charset="0"/>
                <a:cs typeface="Tahoma" panose="020B0604030504040204" pitchFamily="34" charset="0"/>
              </a:rPr>
              <a:t>Fluidized Bed Reactor (FBR) Multi-stage reduction process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9E3CB23-BBC1-F62C-D71C-4DC8A41210F1}"/>
              </a:ext>
            </a:extLst>
          </p:cNvPr>
          <p:cNvSpPr txBox="1"/>
          <p:nvPr/>
        </p:nvSpPr>
        <p:spPr>
          <a:xfrm>
            <a:off x="263525" y="159023"/>
            <a:ext cx="7704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FINEX </a:t>
            </a:r>
            <a:r>
              <a:rPr lang="en-US" altLang="ko-KR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 fluxed sinter</a:t>
            </a:r>
            <a:endParaRPr lang="ko-KR" altLang="en-US" sz="24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111C9C6D-6B4A-9584-214F-893E85946C75}"/>
              </a:ext>
            </a:extLst>
          </p:cNvPr>
          <p:cNvSpPr/>
          <p:nvPr/>
        </p:nvSpPr>
        <p:spPr>
          <a:xfrm>
            <a:off x="266307" y="1593222"/>
            <a:ext cx="988786" cy="3616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1FD4FA1-E931-6C10-C5ED-D93F46509BE4}"/>
              </a:ext>
            </a:extLst>
          </p:cNvPr>
          <p:cNvSpPr txBox="1"/>
          <p:nvPr/>
        </p:nvSpPr>
        <p:spPr>
          <a:xfrm>
            <a:off x="252407" y="1782160"/>
            <a:ext cx="952505" cy="523220"/>
          </a:xfrm>
          <a:prstGeom prst="rect">
            <a:avLst/>
          </a:prstGeom>
          <a:noFill/>
          <a:ln w="19050">
            <a:solidFill>
              <a:srgbClr val="1F4E79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b="1" dirty="0">
                <a:solidFill>
                  <a:srgbClr val="1F4E7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≤</a:t>
            </a:r>
            <a:r>
              <a:rPr lang="en-US" altLang="ko-KR" sz="1400" b="1" dirty="0">
                <a:solidFill>
                  <a:srgbClr val="1F4E7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8mm</a:t>
            </a:r>
          </a:p>
          <a:p>
            <a:pPr algn="ctr"/>
            <a:r>
              <a:rPr lang="en-US" altLang="ko-KR" sz="1400" b="1" dirty="0">
                <a:solidFill>
                  <a:srgbClr val="1F4E7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Iron</a:t>
            </a:r>
            <a:r>
              <a:rPr lang="ko-KR" altLang="en-US" sz="1400" b="1" dirty="0">
                <a:solidFill>
                  <a:srgbClr val="1F4E7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ko-KR" sz="1400" b="1" dirty="0">
                <a:solidFill>
                  <a:srgbClr val="1F4E7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Ore</a:t>
            </a:r>
            <a:endParaRPr lang="ko-KR" altLang="en-US" sz="1400" b="1" dirty="0">
              <a:solidFill>
                <a:srgbClr val="1F4E7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F26738-3575-D97C-81F9-DA569EC6F94D}"/>
              </a:ext>
            </a:extLst>
          </p:cNvPr>
          <p:cNvSpPr txBox="1"/>
          <p:nvPr/>
        </p:nvSpPr>
        <p:spPr>
          <a:xfrm>
            <a:off x="191344" y="1450199"/>
            <a:ext cx="10999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1F4E7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 use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616B803-65BB-8DD5-B238-6D12C69DFC9A}"/>
              </a:ext>
            </a:extLst>
          </p:cNvPr>
          <p:cNvSpPr txBox="1"/>
          <p:nvPr/>
        </p:nvSpPr>
        <p:spPr>
          <a:xfrm>
            <a:off x="6744071" y="1289219"/>
            <a:ext cx="199514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/>
            </a:pPr>
            <a:r>
              <a:rPr lang="en-US" b="1" dirty="0">
                <a:solidFill>
                  <a:srgbClr val="1F4E7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Advantages of FBR</a:t>
            </a:r>
            <a:endParaRPr b="1" dirty="0">
              <a:solidFill>
                <a:srgbClr val="1F4E7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모서리가 둥근 직사각형 90">
            <a:extLst>
              <a:ext uri="{FF2B5EF4-FFF2-40B4-BE49-F238E27FC236}">
                <a16:creationId xmlns:a16="http://schemas.microsoft.com/office/drawing/2014/main" id="{D99DA4FA-708F-1733-29A6-172ABAA49978}"/>
              </a:ext>
            </a:extLst>
          </p:cNvPr>
          <p:cNvSpPr/>
          <p:nvPr/>
        </p:nvSpPr>
        <p:spPr>
          <a:xfrm>
            <a:off x="6759523" y="3485911"/>
            <a:ext cx="5168206" cy="1115130"/>
          </a:xfrm>
          <a:prstGeom prst="roundRect">
            <a:avLst>
              <a:gd name="adj" fmla="val 18767"/>
            </a:avLst>
          </a:prstGeom>
          <a:solidFill>
            <a:srgbClr val="FFD9D9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C614559-1847-3091-ABC2-75A74D617102}"/>
              </a:ext>
            </a:extLst>
          </p:cNvPr>
          <p:cNvSpPr txBox="1"/>
          <p:nvPr/>
        </p:nvSpPr>
        <p:spPr>
          <a:xfrm>
            <a:off x="6744071" y="3140968"/>
            <a:ext cx="26642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/>
            </a:pPr>
            <a:r>
              <a:rPr lang="en-US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Challenges of FBR</a:t>
            </a:r>
            <a:endParaRPr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B12EA9C-C887-21FD-0276-A52B592FD95A}"/>
              </a:ext>
            </a:extLst>
          </p:cNvPr>
          <p:cNvSpPr txBox="1"/>
          <p:nvPr/>
        </p:nvSpPr>
        <p:spPr>
          <a:xfrm>
            <a:off x="6708474" y="3539211"/>
            <a:ext cx="539978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/>
            </a:pPr>
            <a:r>
              <a:rPr lang="en-US" dirty="0"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〮 Melting behavior of DRI in electric melting furnace (EAF, ESF)</a:t>
            </a:r>
          </a:p>
          <a:p>
            <a:pPr>
              <a:defRPr sz="1400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- 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Lack of flux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ko-KR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 </a:t>
            </a:r>
            <a:r>
              <a:rPr lang="en-US" altLang="ko-K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Poor assimilation behavior</a:t>
            </a:r>
          </a:p>
          <a:p>
            <a:pPr>
              <a:defRPr sz="1400"/>
            </a:pPr>
            <a:endParaRPr lang="en-US" altLang="ko-KR" sz="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defRPr sz="1400"/>
            </a:pPr>
            <a:r>
              <a:rPr lang="en-US" altLang="ko-KR" dirty="0">
                <a:latin typeface="맑은 고딕" panose="020B0503020000020004" pitchFamily="50" charset="-127"/>
                <a:cs typeface="Tahoma" panose="020B0604030504040204" pitchFamily="34" charset="0"/>
              </a:rPr>
              <a:t>〮 Slag Quality and Energy Demand</a:t>
            </a:r>
          </a:p>
          <a:p>
            <a:pPr>
              <a:defRPr sz="1400"/>
            </a:pPr>
            <a:r>
              <a:rPr lang="en-US" altLang="ko-KR" dirty="0">
                <a:latin typeface="맑은 고딕" panose="020B0503020000020004" pitchFamily="50" charset="-127"/>
                <a:ea typeface="Tahoma" panose="020B0604030504040204" pitchFamily="34" charset="0"/>
                <a:cs typeface="Tahoma" panose="020B0604030504040204" pitchFamily="34" charset="0"/>
              </a:rPr>
              <a:t>  - Greater energy or flux demand may arise in EAF/ESF stages.</a:t>
            </a:r>
            <a:endParaRPr lang="en-US" altLang="ko-K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사각형: 둥근 모서리 16">
            <a:extLst>
              <a:ext uri="{FF2B5EF4-FFF2-40B4-BE49-F238E27FC236}">
                <a16:creationId xmlns:a16="http://schemas.microsoft.com/office/drawing/2014/main" id="{8DBCE81B-88B6-62D5-F142-68A0D57FB42E}"/>
              </a:ext>
            </a:extLst>
          </p:cNvPr>
          <p:cNvSpPr/>
          <p:nvPr/>
        </p:nvSpPr>
        <p:spPr>
          <a:xfrm>
            <a:off x="5276572" y="4858688"/>
            <a:ext cx="1318549" cy="1611560"/>
          </a:xfrm>
          <a:prstGeom prst="round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306D7C3-E62C-C9F6-AC44-DD6F327A6619}"/>
              </a:ext>
            </a:extLst>
          </p:cNvPr>
          <p:cNvGrpSpPr/>
          <p:nvPr/>
        </p:nvGrpSpPr>
        <p:grpSpPr>
          <a:xfrm>
            <a:off x="6818334" y="5196606"/>
            <a:ext cx="5024189" cy="1014434"/>
            <a:chOff x="1608791" y="5031959"/>
            <a:chExt cx="9443772" cy="1112336"/>
          </a:xfrm>
        </p:grpSpPr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3816ED8-FB7C-AAD3-0F37-6502927EFBE4}"/>
                </a:ext>
              </a:extLst>
            </p:cNvPr>
            <p:cNvSpPr/>
            <p:nvPr/>
          </p:nvSpPr>
          <p:spPr>
            <a:xfrm>
              <a:off x="1608791" y="5031959"/>
              <a:ext cx="9395420" cy="1112336"/>
            </a:xfrm>
            <a:prstGeom prst="rect">
              <a:avLst/>
            </a:prstGeom>
            <a:solidFill>
              <a:srgbClr val="FFF9E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dirty="0"/>
            </a:p>
            <a:p>
              <a:pPr algn="ctr"/>
              <a:endParaRPr lang="ko-KR" altLang="en-US" dirty="0"/>
            </a:p>
          </p:txBody>
        </p:sp>
        <p:sp>
          <p:nvSpPr>
            <p:cNvPr id="28" name="Textfeld 7">
              <a:extLst>
                <a:ext uri="{FF2B5EF4-FFF2-40B4-BE49-F238E27FC236}">
                  <a16:creationId xmlns:a16="http://schemas.microsoft.com/office/drawing/2014/main" id="{E1D2E1D7-EC8E-E93B-2BAF-B906F81F42D4}"/>
                </a:ext>
              </a:extLst>
            </p:cNvPr>
            <p:cNvSpPr txBox="1"/>
            <p:nvPr/>
          </p:nvSpPr>
          <p:spPr>
            <a:xfrm>
              <a:off x="1657143" y="5066398"/>
              <a:ext cx="9395420" cy="10461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[Key concepts]</a:t>
              </a:r>
            </a:p>
            <a:p>
              <a:pPr>
                <a:defRPr/>
              </a:pPr>
              <a:r>
                <a:rPr lang="en-US" altLang="ko-KR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✔ Optimization of fluxing conditions and blending strategies is key to closing the loop for efficient FBR and melting furnace integration.</a:t>
              </a:r>
              <a:endParaRPr 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8947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136</Words>
  <Application>Microsoft Macintosh PowerPoint</Application>
  <PresentationFormat>와이드스크린</PresentationFormat>
  <Paragraphs>21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Tahoma</vt:lpstr>
      <vt:lpstr>Wingdings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이상호(친환경철강소재과)</dc:creator>
  <cp:lastModifiedBy>이상호(친환경철강소재과)</cp:lastModifiedBy>
  <cp:revision>2</cp:revision>
  <dcterms:created xsi:type="dcterms:W3CDTF">2026-02-03T06:45:55Z</dcterms:created>
  <dcterms:modified xsi:type="dcterms:W3CDTF">2026-02-04T01:42:44Z</dcterms:modified>
</cp:coreProperties>
</file>