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05" r:id="rId2"/>
  </p:sldMasterIdLst>
  <p:notesMasterIdLst>
    <p:notesMasterId r:id="rId7"/>
  </p:notesMasterIdLst>
  <p:sldIdLst>
    <p:sldId id="2873" r:id="rId3"/>
    <p:sldId id="2874" r:id="rId4"/>
    <p:sldId id="2875" r:id="rId5"/>
    <p:sldId id="2871" r:id="rId6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ter" initials="m" lastIdx="1" clrIdx="0">
    <p:extLst>
      <p:ext uri="{19B8F6BF-5375-455C-9EA6-DF929625EA0E}">
        <p15:presenceInfo xmlns:p15="http://schemas.microsoft.com/office/powerpoint/2012/main" userId="mas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0000FF"/>
    <a:srgbClr val="F2F2F2"/>
    <a:srgbClr val="D9D9D9"/>
    <a:srgbClr val="D7E4BD"/>
    <a:srgbClr val="8EB4E3"/>
    <a:srgbClr val="EBF1DE"/>
    <a:srgbClr val="FFE7B7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 autoAdjust="0"/>
    <p:restoredTop sz="95374" autoAdjust="0"/>
  </p:normalViewPr>
  <p:slideViewPr>
    <p:cSldViewPr snapToGrid="0">
      <p:cViewPr varScale="1">
        <p:scale>
          <a:sx n="122" d="100"/>
          <a:sy n="122" d="100"/>
        </p:scale>
        <p:origin x="18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55DB9-64D0-4B18-83F4-9E4AC17DFF4D}" type="datetimeFigureOut">
              <a:rPr lang="ko-KR" altLang="en-US" smtClean="0"/>
              <a:t>2026. 2. 4.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38A25-C94B-4556-A493-9087801634EC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13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ko-KR" altLang="ko-KR" sz="18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38A25-C94B-4556-A493-9087801634E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960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38A25-C94B-4556-A493-9087801634E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663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38A25-C94B-4556-A493-9087801634E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897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800" b="0" i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38A25-C94B-4556-A493-9087801634E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4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67" y="2130459"/>
            <a:ext cx="8420101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67200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1"/>
          <p:cNvPicPr>
            <a:picLocks noChangeAspect="1" noChangeArrowheads="1"/>
          </p:cNvPicPr>
          <p:nvPr userDrawn="1"/>
        </p:nvPicPr>
        <p:blipFill>
          <a:blip r:embed="rId2" cstate="print"/>
          <a:srcRect r="693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7413124" y="6597352"/>
            <a:ext cx="24590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>
                <a:solidFill>
                  <a:prstClr val="black"/>
                </a:solidFill>
              </a:rPr>
              <a:t>안전 최우선</a:t>
            </a:r>
          </a:p>
        </p:txBody>
      </p:sp>
    </p:spTree>
    <p:extLst>
      <p:ext uri="{BB962C8B-B14F-4D97-AF65-F5344CB8AC3E}">
        <p14:creationId xmlns:p14="http://schemas.microsoft.com/office/powerpoint/2010/main" val="234196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 userDrawn="1"/>
        </p:nvGrpSpPr>
        <p:grpSpPr>
          <a:xfrm>
            <a:off x="0" y="6215087"/>
            <a:ext cx="9909176" cy="455532"/>
            <a:chOff x="0" y="6215087"/>
            <a:chExt cx="9909176" cy="455532"/>
          </a:xfrm>
        </p:grpSpPr>
        <p:pic>
          <p:nvPicPr>
            <p:cNvPr id="49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48125" r="27460"/>
            <a:stretch>
              <a:fillRect/>
            </a:stretch>
          </p:blipFill>
          <p:spPr bwMode="auto">
            <a:xfrm>
              <a:off x="6100153" y="6518545"/>
              <a:ext cx="380902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0" y="6237311"/>
              <a:ext cx="1417867" cy="43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2286368" y="6223273"/>
              <a:ext cx="2421327" cy="44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17" descr="head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r="55087"/>
            <a:stretch>
              <a:fillRect/>
            </a:stretch>
          </p:blipFill>
          <p:spPr bwMode="auto">
            <a:xfrm>
              <a:off x="3753453" y="6237312"/>
              <a:ext cx="2421327" cy="428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1417867" y="6215087"/>
              <a:ext cx="1317836" cy="455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00069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 userDrawn="1"/>
        </p:nvGrpSpPr>
        <p:grpSpPr>
          <a:xfrm>
            <a:off x="0" y="6215087"/>
            <a:ext cx="9909176" cy="455532"/>
            <a:chOff x="0" y="6215087"/>
            <a:chExt cx="9909176" cy="455532"/>
          </a:xfrm>
        </p:grpSpPr>
        <p:pic>
          <p:nvPicPr>
            <p:cNvPr id="6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48125" r="27460"/>
            <a:stretch>
              <a:fillRect/>
            </a:stretch>
          </p:blipFill>
          <p:spPr bwMode="auto">
            <a:xfrm>
              <a:off x="6100153" y="6518545"/>
              <a:ext cx="380902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0" y="6237311"/>
              <a:ext cx="1417867" cy="43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2286368" y="6223273"/>
              <a:ext cx="2421327" cy="44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head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r="55087"/>
            <a:stretch>
              <a:fillRect/>
            </a:stretch>
          </p:blipFill>
          <p:spPr bwMode="auto">
            <a:xfrm>
              <a:off x="3753453" y="6237312"/>
              <a:ext cx="2421327" cy="428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7" descr="head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r="55087"/>
            <a:stretch>
              <a:fillRect/>
            </a:stretch>
          </p:blipFill>
          <p:spPr bwMode="auto">
            <a:xfrm>
              <a:off x="1417867" y="6215087"/>
              <a:ext cx="1317836" cy="455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2588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67" y="2130459"/>
            <a:ext cx="8420101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F78C-3A62-474A-AC2E-6D5CBB43F557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2026. 2. 4.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1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1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8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A9BA5A6-FFD0-4494-A884-72335155DE71}" type="datetime1">
              <a:rPr kumimoji="0"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rPr>
              <a:t>2026. 2. 4.</a:t>
            </a:fld>
            <a:endParaRPr kumimoji="0" lang="ko-KR" altLang="en-US" dirty="0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84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84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B941F99-2D9F-4F32-9E3B-D303A3EE5653}" type="slidenum">
              <a:rPr kumimoji="0"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dirty="0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  <p:pic>
        <p:nvPicPr>
          <p:cNvPr id="9" name="Picture 1" descr="57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" y="-3108"/>
            <a:ext cx="9910764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24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3"/>
          <p:cNvPicPr>
            <a:picLocks noChangeAspect="1" noChangeArrowheads="1"/>
          </p:cNvPicPr>
          <p:nvPr userDrawn="1"/>
        </p:nvPicPr>
        <p:blipFill>
          <a:blip r:embed="rId6" cstate="print"/>
          <a:srcRect l="7678"/>
          <a:stretch>
            <a:fillRect/>
          </a:stretch>
        </p:blipFill>
        <p:spPr bwMode="auto">
          <a:xfrm>
            <a:off x="0" y="0"/>
            <a:ext cx="9906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915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모서리가 둥근 직사각형 96">
            <a:extLst>
              <a:ext uri="{FF2B5EF4-FFF2-40B4-BE49-F238E27FC236}">
                <a16:creationId xmlns:a16="http://schemas.microsoft.com/office/drawing/2014/main" id="{84254E89-7639-CEDC-0477-C4091E6B8E71}"/>
              </a:ext>
            </a:extLst>
          </p:cNvPr>
          <p:cNvSpPr/>
          <p:nvPr/>
        </p:nvSpPr>
        <p:spPr>
          <a:xfrm>
            <a:off x="7307696" y="4553289"/>
            <a:ext cx="2404653" cy="1972056"/>
          </a:xfrm>
          <a:prstGeom prst="roundRect">
            <a:avLst>
              <a:gd name="adj" fmla="val 4578"/>
            </a:avLst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grpSp>
        <p:nvGrpSpPr>
          <p:cNvPr id="598" name="그룹 166">
            <a:extLst>
              <a:ext uri="{FF2B5EF4-FFF2-40B4-BE49-F238E27FC236}">
                <a16:creationId xmlns:a16="http://schemas.microsoft.com/office/drawing/2014/main" id="{04A50AAE-CD76-3E46-B576-872817D4903A}"/>
              </a:ext>
            </a:extLst>
          </p:cNvPr>
          <p:cNvGrpSpPr>
            <a:grpSpLocks/>
          </p:cNvGrpSpPr>
          <p:nvPr/>
        </p:nvGrpSpPr>
        <p:grpSpPr bwMode="auto">
          <a:xfrm>
            <a:off x="8645715" y="5243186"/>
            <a:ext cx="868372" cy="660701"/>
            <a:chOff x="3020339" y="1351213"/>
            <a:chExt cx="1330325" cy="1359707"/>
          </a:xfrm>
        </p:grpSpPr>
        <p:pic>
          <p:nvPicPr>
            <p:cNvPr id="599" name="그림 913">
              <a:extLst>
                <a:ext uri="{FF2B5EF4-FFF2-40B4-BE49-F238E27FC236}">
                  <a16:creationId xmlns:a16="http://schemas.microsoft.com/office/drawing/2014/main" id="{6A84C4EE-41D7-F659-B36E-BFCBC9CCA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7345"/>
            <a:stretch/>
          </p:blipFill>
          <p:spPr bwMode="auto">
            <a:xfrm>
              <a:off x="3020339" y="1351213"/>
              <a:ext cx="1330325" cy="1359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0" name="자유형 40">
              <a:extLst>
                <a:ext uri="{FF2B5EF4-FFF2-40B4-BE49-F238E27FC236}">
                  <a16:creationId xmlns:a16="http://schemas.microsoft.com/office/drawing/2014/main" id="{F5B8E34E-C135-43FC-742C-24A6BFD4DE63}"/>
                </a:ext>
              </a:extLst>
            </p:cNvPr>
            <p:cNvSpPr/>
            <p:nvPr/>
          </p:nvSpPr>
          <p:spPr>
            <a:xfrm>
              <a:off x="3352920" y="2176222"/>
              <a:ext cx="793207" cy="431743"/>
            </a:xfrm>
            <a:custGeom>
              <a:avLst/>
              <a:gdLst>
                <a:gd name="connsiteX0" fmla="*/ 52388 w 792956"/>
                <a:gd name="connsiteY0" fmla="*/ 0 h 431006"/>
                <a:gd name="connsiteX1" fmla="*/ 178594 w 792956"/>
                <a:gd name="connsiteY1" fmla="*/ 123825 h 431006"/>
                <a:gd name="connsiteX2" fmla="*/ 259556 w 792956"/>
                <a:gd name="connsiteY2" fmla="*/ 314325 h 431006"/>
                <a:gd name="connsiteX3" fmla="*/ 395288 w 792956"/>
                <a:gd name="connsiteY3" fmla="*/ 376237 h 431006"/>
                <a:gd name="connsiteX4" fmla="*/ 583406 w 792956"/>
                <a:gd name="connsiteY4" fmla="*/ 295275 h 431006"/>
                <a:gd name="connsiteX5" fmla="*/ 607219 w 792956"/>
                <a:gd name="connsiteY5" fmla="*/ 121443 h 431006"/>
                <a:gd name="connsiteX6" fmla="*/ 747713 w 792956"/>
                <a:gd name="connsiteY6" fmla="*/ 11906 h 431006"/>
                <a:gd name="connsiteX7" fmla="*/ 792956 w 792956"/>
                <a:gd name="connsiteY7" fmla="*/ 188118 h 431006"/>
                <a:gd name="connsiteX8" fmla="*/ 635794 w 792956"/>
                <a:gd name="connsiteY8" fmla="*/ 431006 h 431006"/>
                <a:gd name="connsiteX9" fmla="*/ 157163 w 792956"/>
                <a:gd name="connsiteY9" fmla="*/ 431006 h 431006"/>
                <a:gd name="connsiteX10" fmla="*/ 0 w 792956"/>
                <a:gd name="connsiteY10" fmla="*/ 171450 h 431006"/>
                <a:gd name="connsiteX11" fmla="*/ 52388 w 792956"/>
                <a:gd name="connsiteY11" fmla="*/ 0 h 431006"/>
                <a:gd name="connsiteX0" fmla="*/ 52388 w 792956"/>
                <a:gd name="connsiteY0" fmla="*/ 0 h 431006"/>
                <a:gd name="connsiteX1" fmla="*/ 178594 w 792956"/>
                <a:gd name="connsiteY1" fmla="*/ 123825 h 431006"/>
                <a:gd name="connsiteX2" fmla="*/ 259556 w 792956"/>
                <a:gd name="connsiteY2" fmla="*/ 314325 h 431006"/>
                <a:gd name="connsiteX3" fmla="*/ 395288 w 792956"/>
                <a:gd name="connsiteY3" fmla="*/ 376237 h 431006"/>
                <a:gd name="connsiteX4" fmla="*/ 583406 w 792956"/>
                <a:gd name="connsiteY4" fmla="*/ 295275 h 431006"/>
                <a:gd name="connsiteX5" fmla="*/ 654844 w 792956"/>
                <a:gd name="connsiteY5" fmla="*/ 100012 h 431006"/>
                <a:gd name="connsiteX6" fmla="*/ 747713 w 792956"/>
                <a:gd name="connsiteY6" fmla="*/ 11906 h 431006"/>
                <a:gd name="connsiteX7" fmla="*/ 792956 w 792956"/>
                <a:gd name="connsiteY7" fmla="*/ 188118 h 431006"/>
                <a:gd name="connsiteX8" fmla="*/ 635794 w 792956"/>
                <a:gd name="connsiteY8" fmla="*/ 431006 h 431006"/>
                <a:gd name="connsiteX9" fmla="*/ 157163 w 792956"/>
                <a:gd name="connsiteY9" fmla="*/ 431006 h 431006"/>
                <a:gd name="connsiteX10" fmla="*/ 0 w 792956"/>
                <a:gd name="connsiteY10" fmla="*/ 171450 h 431006"/>
                <a:gd name="connsiteX11" fmla="*/ 52388 w 792956"/>
                <a:gd name="connsiteY11" fmla="*/ 0 h 431006"/>
                <a:gd name="connsiteX0" fmla="*/ 52388 w 792956"/>
                <a:gd name="connsiteY0" fmla="*/ 0 h 431006"/>
                <a:gd name="connsiteX1" fmla="*/ 178594 w 792956"/>
                <a:gd name="connsiteY1" fmla="*/ 123825 h 431006"/>
                <a:gd name="connsiteX2" fmla="*/ 259556 w 792956"/>
                <a:gd name="connsiteY2" fmla="*/ 314325 h 431006"/>
                <a:gd name="connsiteX3" fmla="*/ 395288 w 792956"/>
                <a:gd name="connsiteY3" fmla="*/ 376237 h 431006"/>
                <a:gd name="connsiteX4" fmla="*/ 583406 w 792956"/>
                <a:gd name="connsiteY4" fmla="*/ 295275 h 431006"/>
                <a:gd name="connsiteX5" fmla="*/ 640556 w 792956"/>
                <a:gd name="connsiteY5" fmla="*/ 121443 h 431006"/>
                <a:gd name="connsiteX6" fmla="*/ 654844 w 792956"/>
                <a:gd name="connsiteY6" fmla="*/ 100012 h 431006"/>
                <a:gd name="connsiteX7" fmla="*/ 747713 w 792956"/>
                <a:gd name="connsiteY7" fmla="*/ 11906 h 431006"/>
                <a:gd name="connsiteX8" fmla="*/ 792956 w 792956"/>
                <a:gd name="connsiteY8" fmla="*/ 188118 h 431006"/>
                <a:gd name="connsiteX9" fmla="*/ 635794 w 792956"/>
                <a:gd name="connsiteY9" fmla="*/ 431006 h 431006"/>
                <a:gd name="connsiteX10" fmla="*/ 157163 w 792956"/>
                <a:gd name="connsiteY10" fmla="*/ 431006 h 431006"/>
                <a:gd name="connsiteX11" fmla="*/ 0 w 792956"/>
                <a:gd name="connsiteY11" fmla="*/ 171450 h 431006"/>
                <a:gd name="connsiteX12" fmla="*/ 52388 w 792956"/>
                <a:gd name="connsiteY12" fmla="*/ 0 h 431006"/>
                <a:gd name="connsiteX0" fmla="*/ 52388 w 792956"/>
                <a:gd name="connsiteY0" fmla="*/ 0 h 431006"/>
                <a:gd name="connsiteX1" fmla="*/ 178594 w 792956"/>
                <a:gd name="connsiteY1" fmla="*/ 123825 h 431006"/>
                <a:gd name="connsiteX2" fmla="*/ 259556 w 792956"/>
                <a:gd name="connsiteY2" fmla="*/ 314325 h 431006"/>
                <a:gd name="connsiteX3" fmla="*/ 395288 w 792956"/>
                <a:gd name="connsiteY3" fmla="*/ 376237 h 431006"/>
                <a:gd name="connsiteX4" fmla="*/ 583406 w 792956"/>
                <a:gd name="connsiteY4" fmla="*/ 295275 h 431006"/>
                <a:gd name="connsiteX5" fmla="*/ 607219 w 792956"/>
                <a:gd name="connsiteY5" fmla="*/ 126206 h 431006"/>
                <a:gd name="connsiteX6" fmla="*/ 654844 w 792956"/>
                <a:gd name="connsiteY6" fmla="*/ 100012 h 431006"/>
                <a:gd name="connsiteX7" fmla="*/ 747713 w 792956"/>
                <a:gd name="connsiteY7" fmla="*/ 11906 h 431006"/>
                <a:gd name="connsiteX8" fmla="*/ 792956 w 792956"/>
                <a:gd name="connsiteY8" fmla="*/ 188118 h 431006"/>
                <a:gd name="connsiteX9" fmla="*/ 635794 w 792956"/>
                <a:gd name="connsiteY9" fmla="*/ 431006 h 431006"/>
                <a:gd name="connsiteX10" fmla="*/ 157163 w 792956"/>
                <a:gd name="connsiteY10" fmla="*/ 431006 h 431006"/>
                <a:gd name="connsiteX11" fmla="*/ 0 w 792956"/>
                <a:gd name="connsiteY11" fmla="*/ 171450 h 431006"/>
                <a:gd name="connsiteX12" fmla="*/ 52388 w 792956"/>
                <a:gd name="connsiteY12" fmla="*/ 0 h 431006"/>
                <a:gd name="connsiteX0" fmla="*/ 52388 w 792956"/>
                <a:gd name="connsiteY0" fmla="*/ 0 h 431006"/>
                <a:gd name="connsiteX1" fmla="*/ 178594 w 792956"/>
                <a:gd name="connsiteY1" fmla="*/ 123825 h 431006"/>
                <a:gd name="connsiteX2" fmla="*/ 259556 w 792956"/>
                <a:gd name="connsiteY2" fmla="*/ 314325 h 431006"/>
                <a:gd name="connsiteX3" fmla="*/ 395288 w 792956"/>
                <a:gd name="connsiteY3" fmla="*/ 376237 h 431006"/>
                <a:gd name="connsiteX4" fmla="*/ 583406 w 792956"/>
                <a:gd name="connsiteY4" fmla="*/ 295275 h 431006"/>
                <a:gd name="connsiteX5" fmla="*/ 607219 w 792956"/>
                <a:gd name="connsiteY5" fmla="*/ 126206 h 431006"/>
                <a:gd name="connsiteX6" fmla="*/ 747713 w 792956"/>
                <a:gd name="connsiteY6" fmla="*/ 11906 h 431006"/>
                <a:gd name="connsiteX7" fmla="*/ 792956 w 792956"/>
                <a:gd name="connsiteY7" fmla="*/ 188118 h 431006"/>
                <a:gd name="connsiteX8" fmla="*/ 635794 w 792956"/>
                <a:gd name="connsiteY8" fmla="*/ 431006 h 431006"/>
                <a:gd name="connsiteX9" fmla="*/ 157163 w 792956"/>
                <a:gd name="connsiteY9" fmla="*/ 431006 h 431006"/>
                <a:gd name="connsiteX10" fmla="*/ 0 w 792956"/>
                <a:gd name="connsiteY10" fmla="*/ 171450 h 431006"/>
                <a:gd name="connsiteX11" fmla="*/ 52388 w 792956"/>
                <a:gd name="connsiteY11" fmla="*/ 0 h 43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2956" h="431006">
                  <a:moveTo>
                    <a:pt x="52388" y="0"/>
                  </a:moveTo>
                  <a:cubicBezTo>
                    <a:pt x="98227" y="35719"/>
                    <a:pt x="144066" y="71438"/>
                    <a:pt x="178594" y="123825"/>
                  </a:cubicBezTo>
                  <a:cubicBezTo>
                    <a:pt x="213122" y="176212"/>
                    <a:pt x="223440" y="272256"/>
                    <a:pt x="259556" y="314325"/>
                  </a:cubicBezTo>
                  <a:cubicBezTo>
                    <a:pt x="295672" y="356394"/>
                    <a:pt x="341313" y="379412"/>
                    <a:pt x="395288" y="376237"/>
                  </a:cubicBezTo>
                  <a:cubicBezTo>
                    <a:pt x="449263" y="373062"/>
                    <a:pt x="548084" y="336947"/>
                    <a:pt x="583406" y="295275"/>
                  </a:cubicBezTo>
                  <a:cubicBezTo>
                    <a:pt x="618728" y="253603"/>
                    <a:pt x="579835" y="173434"/>
                    <a:pt x="607219" y="126206"/>
                  </a:cubicBezTo>
                  <a:cubicBezTo>
                    <a:pt x="634603" y="78978"/>
                    <a:pt x="716757" y="1587"/>
                    <a:pt x="747713" y="11906"/>
                  </a:cubicBezTo>
                  <a:lnTo>
                    <a:pt x="792956" y="188118"/>
                  </a:lnTo>
                  <a:lnTo>
                    <a:pt x="635794" y="431006"/>
                  </a:lnTo>
                  <a:lnTo>
                    <a:pt x="157163" y="431006"/>
                  </a:lnTo>
                  <a:lnTo>
                    <a:pt x="0" y="171450"/>
                  </a:lnTo>
                  <a:lnTo>
                    <a:pt x="52388" y="0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34284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HY견고딕" panose="02030600000101010101" pitchFamily="18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</p:grpSp>
      <p:grpSp>
        <p:nvGrpSpPr>
          <p:cNvPr id="601" name="그룹 112">
            <a:extLst>
              <a:ext uri="{FF2B5EF4-FFF2-40B4-BE49-F238E27FC236}">
                <a16:creationId xmlns:a16="http://schemas.microsoft.com/office/drawing/2014/main" id="{333F912D-74BF-06AA-A268-99F97B2B9B42}"/>
              </a:ext>
            </a:extLst>
          </p:cNvPr>
          <p:cNvGrpSpPr>
            <a:grpSpLocks/>
          </p:cNvGrpSpPr>
          <p:nvPr/>
        </p:nvGrpSpPr>
        <p:grpSpPr bwMode="auto">
          <a:xfrm>
            <a:off x="8846173" y="5932563"/>
            <a:ext cx="724927" cy="520773"/>
            <a:chOff x="6463829" y="4012930"/>
            <a:chExt cx="2123125" cy="1518627"/>
          </a:xfrm>
        </p:grpSpPr>
        <p:grpSp>
          <p:nvGrpSpPr>
            <p:cNvPr id="602" name="그룹 64">
              <a:extLst>
                <a:ext uri="{FF2B5EF4-FFF2-40B4-BE49-F238E27FC236}">
                  <a16:creationId xmlns:a16="http://schemas.microsoft.com/office/drawing/2014/main" id="{F5FB355B-26A4-CBC7-4B1F-0C640CFBE7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63829" y="4012930"/>
              <a:ext cx="2123125" cy="1518627"/>
              <a:chOff x="6837314" y="1507273"/>
              <a:chExt cx="2123125" cy="1518627"/>
            </a:xfrm>
          </p:grpSpPr>
          <p:sp>
            <p:nvSpPr>
              <p:cNvPr id="604" name="직각 삼각형 603">
                <a:extLst>
                  <a:ext uri="{FF2B5EF4-FFF2-40B4-BE49-F238E27FC236}">
                    <a16:creationId xmlns:a16="http://schemas.microsoft.com/office/drawing/2014/main" id="{904D923E-D66B-7563-D834-0598E4278D95}"/>
                  </a:ext>
                </a:extLst>
              </p:cNvPr>
              <p:cNvSpPr/>
              <p:nvPr/>
            </p:nvSpPr>
            <p:spPr>
              <a:xfrm flipV="1">
                <a:off x="7849281" y="2736809"/>
                <a:ext cx="1110404" cy="288365"/>
              </a:xfrm>
              <a:prstGeom prst="rtTriangl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05" name="모서리가 둥근 직사각형 45">
                <a:extLst>
                  <a:ext uri="{FF2B5EF4-FFF2-40B4-BE49-F238E27FC236}">
                    <a16:creationId xmlns:a16="http://schemas.microsoft.com/office/drawing/2014/main" id="{92AC7E99-9A1F-4E81-5129-FABD983DE3E5}"/>
                  </a:ext>
                </a:extLst>
              </p:cNvPr>
              <p:cNvSpPr/>
              <p:nvPr/>
            </p:nvSpPr>
            <p:spPr>
              <a:xfrm>
                <a:off x="6837893" y="2006164"/>
                <a:ext cx="1223567" cy="1019011"/>
              </a:xfrm>
              <a:prstGeom prst="roundRect">
                <a:avLst>
                  <a:gd name="adj" fmla="val 22992"/>
                </a:avLst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06" name="타원 605">
                <a:extLst>
                  <a:ext uri="{FF2B5EF4-FFF2-40B4-BE49-F238E27FC236}">
                    <a16:creationId xmlns:a16="http://schemas.microsoft.com/office/drawing/2014/main" id="{D9371064-7CC2-2A5C-CBEB-B42B9B1F1FDF}"/>
                  </a:ext>
                </a:extLst>
              </p:cNvPr>
              <p:cNvSpPr/>
              <p:nvPr/>
            </p:nvSpPr>
            <p:spPr>
              <a:xfrm>
                <a:off x="6837893" y="1811561"/>
                <a:ext cx="1566590" cy="856252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07" name="직사각형 606">
                <a:extLst>
                  <a:ext uri="{FF2B5EF4-FFF2-40B4-BE49-F238E27FC236}">
                    <a16:creationId xmlns:a16="http://schemas.microsoft.com/office/drawing/2014/main" id="{5C462C0C-6A15-4FFF-7285-C5039A111F92}"/>
                  </a:ext>
                </a:extLst>
              </p:cNvPr>
              <p:cNvSpPr/>
              <p:nvPr/>
            </p:nvSpPr>
            <p:spPr>
              <a:xfrm>
                <a:off x="7688379" y="2207843"/>
                <a:ext cx="716104" cy="528966"/>
              </a:xfrm>
              <a:prstGeom prst="rect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08" name="양쪽 모서리가 둥근 사각형 48">
                <a:extLst>
                  <a:ext uri="{FF2B5EF4-FFF2-40B4-BE49-F238E27FC236}">
                    <a16:creationId xmlns:a16="http://schemas.microsoft.com/office/drawing/2014/main" id="{3A543351-A680-9F81-A736-F3943813D82E}"/>
                  </a:ext>
                </a:extLst>
              </p:cNvPr>
              <p:cNvSpPr/>
              <p:nvPr/>
            </p:nvSpPr>
            <p:spPr>
              <a:xfrm>
                <a:off x="6936910" y="2087543"/>
                <a:ext cx="1352643" cy="716493"/>
              </a:xfrm>
              <a:prstGeom prst="round2SameRect">
                <a:avLst>
                  <a:gd name="adj1" fmla="val 50000"/>
                  <a:gd name="adj2" fmla="val 14883"/>
                </a:avLst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09" name="모서리가 둥근 직사각형 49">
                <a:extLst>
                  <a:ext uri="{FF2B5EF4-FFF2-40B4-BE49-F238E27FC236}">
                    <a16:creationId xmlns:a16="http://schemas.microsoft.com/office/drawing/2014/main" id="{5792E685-355E-660C-F318-99891DF956E4}"/>
                  </a:ext>
                </a:extLst>
              </p:cNvPr>
              <p:cNvSpPr/>
              <p:nvPr/>
            </p:nvSpPr>
            <p:spPr>
              <a:xfrm>
                <a:off x="7196830" y="1512581"/>
                <a:ext cx="201570" cy="891634"/>
              </a:xfrm>
              <a:prstGeom prst="roundRect">
                <a:avLst>
                  <a:gd name="adj" fmla="val 50000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10" name="모서리가 둥근 직사각형 50">
                <a:extLst>
                  <a:ext uri="{FF2B5EF4-FFF2-40B4-BE49-F238E27FC236}">
                    <a16:creationId xmlns:a16="http://schemas.microsoft.com/office/drawing/2014/main" id="{586F16C9-ABD9-6E7B-AE10-79F1C587D576}"/>
                  </a:ext>
                </a:extLst>
              </p:cNvPr>
              <p:cNvSpPr/>
              <p:nvPr/>
            </p:nvSpPr>
            <p:spPr>
              <a:xfrm>
                <a:off x="7532781" y="1507273"/>
                <a:ext cx="201570" cy="891634"/>
              </a:xfrm>
              <a:prstGeom prst="roundRect">
                <a:avLst>
                  <a:gd name="adj" fmla="val 50000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11" name="모서리가 둥근 직사각형 51">
                <a:extLst>
                  <a:ext uri="{FF2B5EF4-FFF2-40B4-BE49-F238E27FC236}">
                    <a16:creationId xmlns:a16="http://schemas.microsoft.com/office/drawing/2014/main" id="{9729BD11-EF40-08AC-0199-B06D40A7E418}"/>
                  </a:ext>
                </a:extLst>
              </p:cNvPr>
              <p:cNvSpPr/>
              <p:nvPr/>
            </p:nvSpPr>
            <p:spPr>
              <a:xfrm>
                <a:off x="7861658" y="1507273"/>
                <a:ext cx="201570" cy="891634"/>
              </a:xfrm>
              <a:prstGeom prst="roundRect">
                <a:avLst>
                  <a:gd name="adj" fmla="val 50000"/>
                </a:avLst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  <p:sp>
            <p:nvSpPr>
              <p:cNvPr id="612" name="직사각형 611">
                <a:extLst>
                  <a:ext uri="{FF2B5EF4-FFF2-40B4-BE49-F238E27FC236}">
                    <a16:creationId xmlns:a16="http://schemas.microsoft.com/office/drawing/2014/main" id="{7DA4A965-6604-D21B-C2A5-C384895532E3}"/>
                  </a:ext>
                </a:extLst>
              </p:cNvPr>
              <p:cNvSpPr/>
              <p:nvPr/>
            </p:nvSpPr>
            <p:spPr>
              <a:xfrm>
                <a:off x="8370888" y="2584665"/>
                <a:ext cx="583493" cy="164527"/>
              </a:xfrm>
              <a:prstGeom prst="rect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34284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anose="020B0604020202020204" pitchFamily="34" charset="0"/>
                  <a:sym typeface="Wingdings" pitchFamily="2" charset="2"/>
                </a:endParaRPr>
              </a:p>
            </p:txBody>
          </p:sp>
        </p:grpSp>
        <p:pic>
          <p:nvPicPr>
            <p:cNvPr id="603" name="그림 75">
              <a:extLst>
                <a:ext uri="{FF2B5EF4-FFF2-40B4-BE49-F238E27FC236}">
                  <a16:creationId xmlns:a16="http://schemas.microsoft.com/office/drawing/2014/main" id="{5C4B4090-276E-72D4-56B5-A6F3CF04E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9112"/>
            <a:stretch>
              <a:fillRect/>
            </a:stretch>
          </p:blipFill>
          <p:spPr bwMode="auto">
            <a:xfrm>
              <a:off x="6563646" y="5089491"/>
              <a:ext cx="1353429" cy="220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03" name="직선 화살표 연결선 902">
            <a:extLst>
              <a:ext uri="{FF2B5EF4-FFF2-40B4-BE49-F238E27FC236}">
                <a16:creationId xmlns:a16="http://schemas.microsoft.com/office/drawing/2014/main" id="{E838E739-F8A2-BCEB-AE74-7C3E83136BB3}"/>
              </a:ext>
            </a:extLst>
          </p:cNvPr>
          <p:cNvCxnSpPr>
            <a:cxnSpLocks/>
          </p:cNvCxnSpPr>
          <p:nvPr/>
        </p:nvCxnSpPr>
        <p:spPr>
          <a:xfrm flipV="1">
            <a:off x="8286029" y="6085444"/>
            <a:ext cx="438282" cy="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905" name="직선 화살표 연결선 904">
            <a:extLst>
              <a:ext uri="{FF2B5EF4-FFF2-40B4-BE49-F238E27FC236}">
                <a16:creationId xmlns:a16="http://schemas.microsoft.com/office/drawing/2014/main" id="{2C421489-A6A5-0B11-8AB4-32E93634BEB2}"/>
              </a:ext>
            </a:extLst>
          </p:cNvPr>
          <p:cNvCxnSpPr>
            <a:cxnSpLocks/>
          </p:cNvCxnSpPr>
          <p:nvPr/>
        </p:nvCxnSpPr>
        <p:spPr>
          <a:xfrm flipV="1">
            <a:off x="8437731" y="5830059"/>
            <a:ext cx="237268" cy="248678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908" name="직사각형 907">
            <a:extLst>
              <a:ext uri="{FF2B5EF4-FFF2-40B4-BE49-F238E27FC236}">
                <a16:creationId xmlns:a16="http://schemas.microsoft.com/office/drawing/2014/main" id="{D44CE0BF-295F-B20E-90B0-71E0B98E52E7}"/>
              </a:ext>
            </a:extLst>
          </p:cNvPr>
          <p:cNvSpPr/>
          <p:nvPr/>
        </p:nvSpPr>
        <p:spPr>
          <a:xfrm>
            <a:off x="7619642" y="5556922"/>
            <a:ext cx="6479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-HBI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909" name="직사각형 908">
            <a:extLst>
              <a:ext uri="{FF2B5EF4-FFF2-40B4-BE49-F238E27FC236}">
                <a16:creationId xmlns:a16="http://schemas.microsoft.com/office/drawing/2014/main" id="{48D8B289-EA9F-9824-8B8D-0B491078C300}"/>
              </a:ext>
            </a:extLst>
          </p:cNvPr>
          <p:cNvSpPr/>
          <p:nvPr/>
        </p:nvSpPr>
        <p:spPr>
          <a:xfrm>
            <a:off x="9167701" y="5252204"/>
            <a:ext cx="4828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BOF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910" name="직사각형 909">
            <a:extLst>
              <a:ext uri="{FF2B5EF4-FFF2-40B4-BE49-F238E27FC236}">
                <a16:creationId xmlns:a16="http://schemas.microsoft.com/office/drawing/2014/main" id="{7A1D1D9B-0DAD-8F19-9038-2F9DE4B25295}"/>
              </a:ext>
            </a:extLst>
          </p:cNvPr>
          <p:cNvSpPr/>
          <p:nvPr/>
        </p:nvSpPr>
        <p:spPr>
          <a:xfrm>
            <a:off x="9249370" y="5880710"/>
            <a:ext cx="4683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EAF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748" name="모서리가 둥근 직사각형 96">
            <a:extLst>
              <a:ext uri="{FF2B5EF4-FFF2-40B4-BE49-F238E27FC236}">
                <a16:creationId xmlns:a16="http://schemas.microsoft.com/office/drawing/2014/main" id="{3AFFF231-0072-D307-0759-5D21A137E91C}"/>
              </a:ext>
            </a:extLst>
          </p:cNvPr>
          <p:cNvSpPr/>
          <p:nvPr/>
        </p:nvSpPr>
        <p:spPr>
          <a:xfrm>
            <a:off x="7307405" y="2496877"/>
            <a:ext cx="2404653" cy="1833643"/>
          </a:xfrm>
          <a:prstGeom prst="roundRect">
            <a:avLst>
              <a:gd name="adj" fmla="val 4578"/>
            </a:avLst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3C354659-1B00-64AD-5459-B8D0E2EA4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55" y="90671"/>
            <a:ext cx="9590221" cy="52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17" tIns="45710" rIns="91417" bIns="4571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COOLSTAR* Project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(Dec. 2017 ~ Feb. 2025)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371" name="직사각형 370">
            <a:extLst>
              <a:ext uri="{FF2B5EF4-FFF2-40B4-BE49-F238E27FC236}">
                <a16:creationId xmlns:a16="http://schemas.microsoft.com/office/drawing/2014/main" id="{9F01BAEE-C7AC-7038-53FC-40859CA89324}"/>
              </a:ext>
            </a:extLst>
          </p:cNvPr>
          <p:cNvSpPr/>
          <p:nvPr/>
        </p:nvSpPr>
        <p:spPr>
          <a:xfrm>
            <a:off x="1452490" y="1487278"/>
            <a:ext cx="3311380" cy="30461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anose="020B0604020202020204" pitchFamily="34" charset="0"/>
                <a:sym typeface="Wingdings" pitchFamily="2" charset="2"/>
              </a:rPr>
              <a:t>Ministry of Trade, Industry and Energy</a:t>
            </a:r>
            <a:endParaRPr kumimoji="1" lang="ko-KR" altLang="en-US" sz="1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굴림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372" name="직사각형 371">
            <a:extLst>
              <a:ext uri="{FF2B5EF4-FFF2-40B4-BE49-F238E27FC236}">
                <a16:creationId xmlns:a16="http://schemas.microsoft.com/office/drawing/2014/main" id="{670ABBEA-99EA-152C-3D79-A880AF7036DF}"/>
              </a:ext>
            </a:extLst>
          </p:cNvPr>
          <p:cNvSpPr/>
          <p:nvPr/>
        </p:nvSpPr>
        <p:spPr>
          <a:xfrm>
            <a:off x="6213613" y="1367160"/>
            <a:ext cx="2982657" cy="5526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anose="020B0604020202020204" pitchFamily="34" charset="0"/>
                <a:sym typeface="Wingdings" pitchFamily="2" charset="2"/>
              </a:rPr>
              <a:t> - Companies : POSCO, HYUNDAI Steel,..</a:t>
            </a:r>
          </a:p>
          <a:p>
            <a:pPr marL="0" marR="0" lvl="0" indent="0" algn="l" defTabSz="914400" rtl="0" eaLnBrk="1" fontAlgn="base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anose="020B0604020202020204" pitchFamily="34" charset="0"/>
                <a:sym typeface="Wingdings" pitchFamily="2" charset="2"/>
              </a:rPr>
              <a:t> - Universities, Research Institutes</a:t>
            </a:r>
          </a:p>
        </p:txBody>
      </p:sp>
      <p:sp>
        <p:nvSpPr>
          <p:cNvPr id="376" name="직사각형 375">
            <a:extLst>
              <a:ext uri="{FF2B5EF4-FFF2-40B4-BE49-F238E27FC236}">
                <a16:creationId xmlns:a16="http://schemas.microsoft.com/office/drawing/2014/main" id="{917CAB25-224D-FE04-B70E-721F933587E7}"/>
              </a:ext>
            </a:extLst>
          </p:cNvPr>
          <p:cNvSpPr/>
          <p:nvPr/>
        </p:nvSpPr>
        <p:spPr>
          <a:xfrm>
            <a:off x="4465405" y="683964"/>
            <a:ext cx="543668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Wingdings" pitchFamily="2" charset="2"/>
              </a:rPr>
              <a:t>※ </a:t>
            </a:r>
            <a:r>
              <a:rPr kumimoji="1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COOLSTAR: CO</a:t>
            </a:r>
            <a:r>
              <a:rPr kumimoji="1" lang="en-US" altLang="ko-KR" sz="105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2</a:t>
            </a:r>
            <a:r>
              <a:rPr kumimoji="1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 L</a:t>
            </a:r>
            <a:r>
              <a:rPr kumimoji="1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ow emission technology of </a:t>
            </a:r>
            <a:r>
              <a:rPr kumimoji="1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St</a:t>
            </a:r>
            <a:r>
              <a:rPr kumimoji="1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eelmaking </a:t>
            </a:r>
            <a:r>
              <a:rPr kumimoji="1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A</a:t>
            </a:r>
            <a:r>
              <a:rPr kumimoji="1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nd hydrogen </a:t>
            </a:r>
            <a:r>
              <a:rPr kumimoji="1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R</a:t>
            </a:r>
            <a:r>
              <a:rPr kumimoji="1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+mn-cs"/>
                <a:sym typeface="Wingdings" pitchFamily="2" charset="2"/>
              </a:rPr>
              <a:t>eduction</a:t>
            </a:r>
          </a:p>
        </p:txBody>
      </p:sp>
      <p:sp>
        <p:nvSpPr>
          <p:cNvPr id="378" name="직사각형 377">
            <a:extLst>
              <a:ext uri="{FF2B5EF4-FFF2-40B4-BE49-F238E27FC236}">
                <a16:creationId xmlns:a16="http://schemas.microsoft.com/office/drawing/2014/main" id="{B053B471-D1DA-4D3E-BF5C-18005A8BDCF0}"/>
              </a:ext>
            </a:extLst>
          </p:cNvPr>
          <p:cNvSpPr/>
          <p:nvPr/>
        </p:nvSpPr>
        <p:spPr>
          <a:xfrm>
            <a:off x="128464" y="2079801"/>
            <a:ext cx="9649072" cy="414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○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Target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:</a:t>
            </a:r>
            <a:r>
              <a:rPr kumimoji="1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굴림" pitchFamily="50" charset="-127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Develop technologies to reduce CO</a:t>
            </a:r>
            <a:r>
              <a:rPr kumimoji="0" lang="en-US" altLang="ko-KR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emissions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(direct/indirect)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by 15% in steelworks</a:t>
            </a:r>
          </a:p>
        </p:txBody>
      </p:sp>
      <p:sp>
        <p:nvSpPr>
          <p:cNvPr id="379" name="직사각형 378">
            <a:extLst>
              <a:ext uri="{FF2B5EF4-FFF2-40B4-BE49-F238E27FC236}">
                <a16:creationId xmlns:a16="http://schemas.microsoft.com/office/drawing/2014/main" id="{22526D97-92A6-5FE3-5EE6-DF6CDC26F747}"/>
              </a:ext>
            </a:extLst>
          </p:cNvPr>
          <p:cNvSpPr/>
          <p:nvPr/>
        </p:nvSpPr>
        <p:spPr>
          <a:xfrm>
            <a:off x="128464" y="899143"/>
            <a:ext cx="2448272" cy="412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○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Project Overview</a:t>
            </a:r>
          </a:p>
        </p:txBody>
      </p:sp>
      <p:grpSp>
        <p:nvGrpSpPr>
          <p:cNvPr id="382" name="그룹 381">
            <a:extLst>
              <a:ext uri="{FF2B5EF4-FFF2-40B4-BE49-F238E27FC236}">
                <a16:creationId xmlns:a16="http://schemas.microsoft.com/office/drawing/2014/main" id="{A471C470-12DF-0947-83A5-A6969098BE14}"/>
              </a:ext>
            </a:extLst>
          </p:cNvPr>
          <p:cNvGrpSpPr/>
          <p:nvPr/>
        </p:nvGrpSpPr>
        <p:grpSpPr>
          <a:xfrm>
            <a:off x="335848" y="2581956"/>
            <a:ext cx="6412232" cy="954107"/>
            <a:chOff x="2529062" y="1626519"/>
            <a:chExt cx="6412232" cy="954107"/>
          </a:xfrm>
        </p:grpSpPr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055DDCAD-65CA-3555-C35D-22A783F331E5}"/>
                </a:ext>
              </a:extLst>
            </p:cNvPr>
            <p:cNvSpPr txBox="1"/>
            <p:nvPr/>
          </p:nvSpPr>
          <p:spPr>
            <a:xfrm>
              <a:off x="2529062" y="1626519"/>
              <a:ext cx="64122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Sub 1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Hybrid ironmaking technology based on BF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- H</a:t>
              </a:r>
              <a:r>
                <a:rPr kumimoji="1" lang="en-US" altLang="ko-KR" sz="1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2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 enriched gas injection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- Application of low reduced iron</a:t>
              </a:r>
            </a:p>
          </p:txBody>
        </p:sp>
        <p:cxnSp>
          <p:nvCxnSpPr>
            <p:cNvPr id="384" name="직선 연결선 383">
              <a:extLst>
                <a:ext uri="{FF2B5EF4-FFF2-40B4-BE49-F238E27FC236}">
                  <a16:creationId xmlns:a16="http://schemas.microsoft.com/office/drawing/2014/main" id="{60CEB20A-57C2-40FE-9075-8FAD87ED648A}"/>
                </a:ext>
              </a:extLst>
            </p:cNvPr>
            <p:cNvCxnSpPr/>
            <p:nvPr/>
          </p:nvCxnSpPr>
          <p:spPr>
            <a:xfrm>
              <a:off x="2618544" y="1880181"/>
              <a:ext cx="1958826" cy="0"/>
            </a:xfrm>
            <a:prstGeom prst="line">
              <a:avLst/>
            </a:prstGeom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그룹 748">
            <a:extLst>
              <a:ext uri="{FF2B5EF4-FFF2-40B4-BE49-F238E27FC236}">
                <a16:creationId xmlns:a16="http://schemas.microsoft.com/office/drawing/2014/main" id="{A4CBE9A3-A560-4D6F-CAB8-BDEE727CFAB1}"/>
              </a:ext>
            </a:extLst>
          </p:cNvPr>
          <p:cNvGrpSpPr/>
          <p:nvPr/>
        </p:nvGrpSpPr>
        <p:grpSpPr>
          <a:xfrm>
            <a:off x="7292771" y="2581956"/>
            <a:ext cx="2264858" cy="707886"/>
            <a:chOff x="7435736" y="2675289"/>
            <a:chExt cx="2264858" cy="707886"/>
          </a:xfrm>
        </p:grpSpPr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AD91A3F7-7200-F185-7326-46CEBE719AF7}"/>
                </a:ext>
              </a:extLst>
            </p:cNvPr>
            <p:cNvSpPr txBox="1"/>
            <p:nvPr/>
          </p:nvSpPr>
          <p:spPr>
            <a:xfrm>
              <a:off x="7435736" y="2675289"/>
              <a:ext cx="2264858" cy="707886"/>
            </a:xfrm>
            <a:prstGeom prst="rect">
              <a:avLst/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Sub 2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H</a:t>
              </a:r>
              <a:r>
                <a:rPr kumimoji="1" lang="en-US" altLang="ko-KR" sz="1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2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 amplification based on by-product gas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 </a:t>
              </a:r>
              <a:endParaRPr kumimoji="1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cxnSp>
          <p:nvCxnSpPr>
            <p:cNvPr id="385" name="직선 연결선 384">
              <a:extLst>
                <a:ext uri="{FF2B5EF4-FFF2-40B4-BE49-F238E27FC236}">
                  <a16:creationId xmlns:a16="http://schemas.microsoft.com/office/drawing/2014/main" id="{21FEE280-C5AA-2454-C8A6-7FBF91273349}"/>
                </a:ext>
              </a:extLst>
            </p:cNvPr>
            <p:cNvCxnSpPr/>
            <p:nvPr/>
          </p:nvCxnSpPr>
          <p:spPr>
            <a:xfrm>
              <a:off x="7524820" y="2903093"/>
              <a:ext cx="1304956" cy="0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8" name="그룹 757">
            <a:extLst>
              <a:ext uri="{FF2B5EF4-FFF2-40B4-BE49-F238E27FC236}">
                <a16:creationId xmlns:a16="http://schemas.microsoft.com/office/drawing/2014/main" id="{9FCB339D-90A9-08EB-3D51-2932C4B0647F}"/>
              </a:ext>
            </a:extLst>
          </p:cNvPr>
          <p:cNvGrpSpPr/>
          <p:nvPr/>
        </p:nvGrpSpPr>
        <p:grpSpPr>
          <a:xfrm>
            <a:off x="7292771" y="4541069"/>
            <a:ext cx="2264858" cy="923330"/>
            <a:chOff x="-2175235" y="5145936"/>
            <a:chExt cx="2264858" cy="923330"/>
          </a:xfrm>
        </p:grpSpPr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B8D8115E-DB06-9429-B2FC-B1B96EED95E1}"/>
                </a:ext>
              </a:extLst>
            </p:cNvPr>
            <p:cNvSpPr txBox="1"/>
            <p:nvPr/>
          </p:nvSpPr>
          <p:spPr>
            <a:xfrm>
              <a:off x="-2175235" y="5145936"/>
              <a:ext cx="22648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Sub 3</a:t>
              </a: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 pitchFamily="34" charset="0"/>
                  <a:ea typeface="HY견고딕" panose="02030600000101010101" pitchFamily="18" charset="-127"/>
                  <a:cs typeface="Arial" panose="020B0604020202020204" pitchFamily="34" charset="0"/>
                  <a:sym typeface="Wingdings" pitchFamily="2" charset="2"/>
                </a:rPr>
                <a:t>BOF/EAF improvement based on substitution raw material</a:t>
              </a:r>
            </a:p>
          </p:txBody>
        </p:sp>
        <p:cxnSp>
          <p:nvCxnSpPr>
            <p:cNvPr id="386" name="직선 연결선 385">
              <a:extLst>
                <a:ext uri="{FF2B5EF4-FFF2-40B4-BE49-F238E27FC236}">
                  <a16:creationId xmlns:a16="http://schemas.microsoft.com/office/drawing/2014/main" id="{F1D9D11B-2257-220C-FBE5-009126A1AC55}"/>
                </a:ext>
              </a:extLst>
            </p:cNvPr>
            <p:cNvCxnSpPr/>
            <p:nvPr/>
          </p:nvCxnSpPr>
          <p:spPr>
            <a:xfrm>
              <a:off x="-2079862" y="5374831"/>
              <a:ext cx="1440000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7" name="모서리가 둥근 직사각형 96">
            <a:extLst>
              <a:ext uri="{FF2B5EF4-FFF2-40B4-BE49-F238E27FC236}">
                <a16:creationId xmlns:a16="http://schemas.microsoft.com/office/drawing/2014/main" id="{6C5EF2D2-D1CC-D497-1CED-D9805D7DAEB2}"/>
              </a:ext>
            </a:extLst>
          </p:cNvPr>
          <p:cNvSpPr/>
          <p:nvPr/>
        </p:nvSpPr>
        <p:spPr>
          <a:xfrm>
            <a:off x="383775" y="3645472"/>
            <a:ext cx="6585449" cy="2843868"/>
          </a:xfrm>
          <a:prstGeom prst="roundRect">
            <a:avLst>
              <a:gd name="adj" fmla="val 4578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grpSp>
        <p:nvGrpSpPr>
          <p:cNvPr id="388" name="그룹 13">
            <a:extLst>
              <a:ext uri="{FF2B5EF4-FFF2-40B4-BE49-F238E27FC236}">
                <a16:creationId xmlns:a16="http://schemas.microsoft.com/office/drawing/2014/main" id="{AEC89A98-DCC2-FA81-3CAB-C30A0736D4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87309" y="4623873"/>
            <a:ext cx="662257" cy="1472694"/>
            <a:chOff x="4702984" y="1587226"/>
            <a:chExt cx="1789391" cy="2889524"/>
          </a:xfrm>
          <a:solidFill>
            <a:srgbClr val="4BACC6">
              <a:lumMod val="75000"/>
            </a:srgbClr>
          </a:solidFill>
        </p:grpSpPr>
        <p:sp>
          <p:nvSpPr>
            <p:cNvPr id="389" name="모서리가 둥근 직사각형 98">
              <a:extLst>
                <a:ext uri="{FF2B5EF4-FFF2-40B4-BE49-F238E27FC236}">
                  <a16:creationId xmlns:a16="http://schemas.microsoft.com/office/drawing/2014/main" id="{324BD06A-3876-CB61-1459-FAF3D7C135F7}"/>
                </a:ext>
              </a:extLst>
            </p:cNvPr>
            <p:cNvSpPr/>
            <p:nvPr/>
          </p:nvSpPr>
          <p:spPr>
            <a:xfrm>
              <a:off x="5213865" y="1587226"/>
              <a:ext cx="772869" cy="419151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390" name="사다리꼴 389">
              <a:extLst>
                <a:ext uri="{FF2B5EF4-FFF2-40B4-BE49-F238E27FC236}">
                  <a16:creationId xmlns:a16="http://schemas.microsoft.com/office/drawing/2014/main" id="{DFC74B42-2DE8-28A1-EB53-6404379B3AFC}"/>
                </a:ext>
              </a:extLst>
            </p:cNvPr>
            <p:cNvSpPr/>
            <p:nvPr/>
          </p:nvSpPr>
          <p:spPr>
            <a:xfrm>
              <a:off x="4708224" y="1807281"/>
              <a:ext cx="1784151" cy="1810209"/>
            </a:xfrm>
            <a:prstGeom prst="trapezoid">
              <a:avLst>
                <a:gd name="adj" fmla="val 28914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391" name="사다리꼴 390">
              <a:extLst>
                <a:ext uri="{FF2B5EF4-FFF2-40B4-BE49-F238E27FC236}">
                  <a16:creationId xmlns:a16="http://schemas.microsoft.com/office/drawing/2014/main" id="{3D29B979-BCDE-7B5F-6490-0900B634911C}"/>
                </a:ext>
              </a:extLst>
            </p:cNvPr>
            <p:cNvSpPr/>
            <p:nvPr/>
          </p:nvSpPr>
          <p:spPr>
            <a:xfrm flipV="1">
              <a:off x="4702984" y="3955431"/>
              <a:ext cx="1784151" cy="521319"/>
            </a:xfrm>
            <a:prstGeom prst="trapezoid">
              <a:avLst>
                <a:gd name="adj" fmla="val 28914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392" name="직사각형 391">
              <a:extLst>
                <a:ext uri="{FF2B5EF4-FFF2-40B4-BE49-F238E27FC236}">
                  <a16:creationId xmlns:a16="http://schemas.microsoft.com/office/drawing/2014/main" id="{D6E4D7C6-DAAD-8A3E-625A-D46120F7255C}"/>
                </a:ext>
              </a:extLst>
            </p:cNvPr>
            <p:cNvSpPr/>
            <p:nvPr/>
          </p:nvSpPr>
          <p:spPr>
            <a:xfrm>
              <a:off x="4702984" y="3617490"/>
              <a:ext cx="1789391" cy="34318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</p:grpSp>
      <p:sp>
        <p:nvSpPr>
          <p:cNvPr id="393" name="자유형 102">
            <a:extLst>
              <a:ext uri="{FF2B5EF4-FFF2-40B4-BE49-F238E27FC236}">
                <a16:creationId xmlns:a16="http://schemas.microsoft.com/office/drawing/2014/main" id="{C39534C3-30E2-7E60-D795-AF28F7FC3CD6}"/>
              </a:ext>
            </a:extLst>
          </p:cNvPr>
          <p:cNvSpPr>
            <a:spLocks noChangeAspect="1"/>
          </p:cNvSpPr>
          <p:nvPr/>
        </p:nvSpPr>
        <p:spPr>
          <a:xfrm>
            <a:off x="1177840" y="5304975"/>
            <a:ext cx="1107316" cy="525084"/>
          </a:xfrm>
          <a:custGeom>
            <a:avLst/>
            <a:gdLst>
              <a:gd name="connsiteX0" fmla="*/ 0 w 2550017"/>
              <a:gd name="connsiteY0" fmla="*/ 798491 h 1223493"/>
              <a:gd name="connsiteX1" fmla="*/ 12879 w 2550017"/>
              <a:gd name="connsiteY1" fmla="*/ 1223493 h 1223493"/>
              <a:gd name="connsiteX2" fmla="*/ 141668 w 2550017"/>
              <a:gd name="connsiteY2" fmla="*/ 1223493 h 1223493"/>
              <a:gd name="connsiteX3" fmla="*/ 141668 w 2550017"/>
              <a:gd name="connsiteY3" fmla="*/ 1030310 h 1223493"/>
              <a:gd name="connsiteX4" fmla="*/ 347730 w 2550017"/>
              <a:gd name="connsiteY4" fmla="*/ 1030310 h 1223493"/>
              <a:gd name="connsiteX5" fmla="*/ 347730 w 2550017"/>
              <a:gd name="connsiteY5" fmla="*/ 1184857 h 1223493"/>
              <a:gd name="connsiteX6" fmla="*/ 2305318 w 2550017"/>
              <a:gd name="connsiteY6" fmla="*/ 1184857 h 1223493"/>
              <a:gd name="connsiteX7" fmla="*/ 2305318 w 2550017"/>
              <a:gd name="connsiteY7" fmla="*/ 1068947 h 1223493"/>
              <a:gd name="connsiteX8" fmla="*/ 2408349 w 2550017"/>
              <a:gd name="connsiteY8" fmla="*/ 1068947 h 1223493"/>
              <a:gd name="connsiteX9" fmla="*/ 2421228 w 2550017"/>
              <a:gd name="connsiteY9" fmla="*/ 1197736 h 1223493"/>
              <a:gd name="connsiteX10" fmla="*/ 2550017 w 2550017"/>
              <a:gd name="connsiteY10" fmla="*/ 1197736 h 1223493"/>
              <a:gd name="connsiteX11" fmla="*/ 2550017 w 2550017"/>
              <a:gd name="connsiteY11" fmla="*/ 927279 h 1223493"/>
              <a:gd name="connsiteX12" fmla="*/ 2305318 w 2550017"/>
              <a:gd name="connsiteY12" fmla="*/ 927279 h 1223493"/>
              <a:gd name="connsiteX13" fmla="*/ 2305318 w 2550017"/>
              <a:gd name="connsiteY13" fmla="*/ 399245 h 1223493"/>
              <a:gd name="connsiteX14" fmla="*/ 2086377 w 2550017"/>
              <a:gd name="connsiteY14" fmla="*/ 399245 h 1223493"/>
              <a:gd name="connsiteX15" fmla="*/ 2099256 w 2550017"/>
              <a:gd name="connsiteY15" fmla="*/ 231820 h 1223493"/>
              <a:gd name="connsiteX16" fmla="*/ 1996225 w 2550017"/>
              <a:gd name="connsiteY16" fmla="*/ 141668 h 1223493"/>
              <a:gd name="connsiteX17" fmla="*/ 1880315 w 2550017"/>
              <a:gd name="connsiteY17" fmla="*/ 141668 h 1223493"/>
              <a:gd name="connsiteX18" fmla="*/ 1880315 w 2550017"/>
              <a:gd name="connsiteY18" fmla="*/ 0 h 1223493"/>
              <a:gd name="connsiteX19" fmla="*/ 1738648 w 2550017"/>
              <a:gd name="connsiteY19" fmla="*/ 0 h 1223493"/>
              <a:gd name="connsiteX20" fmla="*/ 1738648 w 2550017"/>
              <a:gd name="connsiteY20" fmla="*/ 141668 h 1223493"/>
              <a:gd name="connsiteX21" fmla="*/ 1609859 w 2550017"/>
              <a:gd name="connsiteY21" fmla="*/ 141668 h 1223493"/>
              <a:gd name="connsiteX22" fmla="*/ 1622738 w 2550017"/>
              <a:gd name="connsiteY22" fmla="*/ 412124 h 1223493"/>
              <a:gd name="connsiteX23" fmla="*/ 1107583 w 2550017"/>
              <a:gd name="connsiteY23" fmla="*/ 412124 h 1223493"/>
              <a:gd name="connsiteX24" fmla="*/ 1107583 w 2550017"/>
              <a:gd name="connsiteY24" fmla="*/ 77274 h 1223493"/>
              <a:gd name="connsiteX25" fmla="*/ 978794 w 2550017"/>
              <a:gd name="connsiteY25" fmla="*/ 77274 h 1223493"/>
              <a:gd name="connsiteX26" fmla="*/ 978794 w 2550017"/>
              <a:gd name="connsiteY26" fmla="*/ 0 h 1223493"/>
              <a:gd name="connsiteX27" fmla="*/ 708338 w 2550017"/>
              <a:gd name="connsiteY27" fmla="*/ 0 h 1223493"/>
              <a:gd name="connsiteX28" fmla="*/ 708338 w 2550017"/>
              <a:gd name="connsiteY28" fmla="*/ 103031 h 1223493"/>
              <a:gd name="connsiteX29" fmla="*/ 579549 w 2550017"/>
              <a:gd name="connsiteY29" fmla="*/ 103031 h 1223493"/>
              <a:gd name="connsiteX30" fmla="*/ 592428 w 2550017"/>
              <a:gd name="connsiteY30" fmla="*/ 373488 h 1223493"/>
              <a:gd name="connsiteX31" fmla="*/ 373487 w 2550017"/>
              <a:gd name="connsiteY31" fmla="*/ 373488 h 1223493"/>
              <a:gd name="connsiteX32" fmla="*/ 373487 w 2550017"/>
              <a:gd name="connsiteY32" fmla="*/ 811369 h 1223493"/>
              <a:gd name="connsiteX33" fmla="*/ 0 w 2550017"/>
              <a:gd name="connsiteY33" fmla="*/ 798491 h 122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550017" h="1223493">
                <a:moveTo>
                  <a:pt x="0" y="798491"/>
                </a:moveTo>
                <a:lnTo>
                  <a:pt x="12879" y="1223493"/>
                </a:lnTo>
                <a:lnTo>
                  <a:pt x="141668" y="1223493"/>
                </a:lnTo>
                <a:lnTo>
                  <a:pt x="141668" y="1030310"/>
                </a:lnTo>
                <a:lnTo>
                  <a:pt x="347730" y="1030310"/>
                </a:lnTo>
                <a:lnTo>
                  <a:pt x="347730" y="1184857"/>
                </a:lnTo>
                <a:lnTo>
                  <a:pt x="2305318" y="1184857"/>
                </a:lnTo>
                <a:lnTo>
                  <a:pt x="2305318" y="1068947"/>
                </a:lnTo>
                <a:lnTo>
                  <a:pt x="2408349" y="1068947"/>
                </a:lnTo>
                <a:lnTo>
                  <a:pt x="2421228" y="1197736"/>
                </a:lnTo>
                <a:lnTo>
                  <a:pt x="2550017" y="1197736"/>
                </a:lnTo>
                <a:lnTo>
                  <a:pt x="2550017" y="927279"/>
                </a:lnTo>
                <a:lnTo>
                  <a:pt x="2305318" y="927279"/>
                </a:lnTo>
                <a:lnTo>
                  <a:pt x="2305318" y="399245"/>
                </a:lnTo>
                <a:lnTo>
                  <a:pt x="2086377" y="399245"/>
                </a:lnTo>
                <a:lnTo>
                  <a:pt x="2099256" y="231820"/>
                </a:lnTo>
                <a:lnTo>
                  <a:pt x="1996225" y="141668"/>
                </a:lnTo>
                <a:lnTo>
                  <a:pt x="1880315" y="141668"/>
                </a:lnTo>
                <a:lnTo>
                  <a:pt x="1880315" y="0"/>
                </a:lnTo>
                <a:lnTo>
                  <a:pt x="1738648" y="0"/>
                </a:lnTo>
                <a:lnTo>
                  <a:pt x="1738648" y="141668"/>
                </a:lnTo>
                <a:lnTo>
                  <a:pt x="1609859" y="141668"/>
                </a:lnTo>
                <a:lnTo>
                  <a:pt x="1622738" y="412124"/>
                </a:lnTo>
                <a:lnTo>
                  <a:pt x="1107583" y="412124"/>
                </a:lnTo>
                <a:lnTo>
                  <a:pt x="1107583" y="77274"/>
                </a:lnTo>
                <a:lnTo>
                  <a:pt x="978794" y="77274"/>
                </a:lnTo>
                <a:lnTo>
                  <a:pt x="978794" y="0"/>
                </a:lnTo>
                <a:lnTo>
                  <a:pt x="708338" y="0"/>
                </a:lnTo>
                <a:lnTo>
                  <a:pt x="708338" y="103031"/>
                </a:lnTo>
                <a:lnTo>
                  <a:pt x="579549" y="103031"/>
                </a:lnTo>
                <a:lnTo>
                  <a:pt x="592428" y="373488"/>
                </a:lnTo>
                <a:lnTo>
                  <a:pt x="373487" y="373488"/>
                </a:lnTo>
                <a:lnTo>
                  <a:pt x="373487" y="811369"/>
                </a:lnTo>
                <a:lnTo>
                  <a:pt x="0" y="798491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394" name="직사각형 393">
            <a:extLst>
              <a:ext uri="{FF2B5EF4-FFF2-40B4-BE49-F238E27FC236}">
                <a16:creationId xmlns:a16="http://schemas.microsoft.com/office/drawing/2014/main" id="{FD13DA15-6FD8-B985-8385-8CD610A3A8CC}"/>
              </a:ext>
            </a:extLst>
          </p:cNvPr>
          <p:cNvSpPr/>
          <p:nvPr/>
        </p:nvSpPr>
        <p:spPr>
          <a:xfrm>
            <a:off x="247085" y="4115326"/>
            <a:ext cx="1851355" cy="450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By-product gas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(H</a:t>
            </a:r>
            <a:r>
              <a:rPr kumimoji="0" lang="en-US" altLang="ko-KR" sz="12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bearing gas)</a:t>
            </a:r>
          </a:p>
        </p:txBody>
      </p:sp>
      <p:pic>
        <p:nvPicPr>
          <p:cNvPr id="395" name="그림 394">
            <a:extLst>
              <a:ext uri="{FF2B5EF4-FFF2-40B4-BE49-F238E27FC236}">
                <a16:creationId xmlns:a16="http://schemas.microsoft.com/office/drawing/2014/main" id="{F379001B-DA3D-E080-076A-383C4F568F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4BACC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930467" y="3796858"/>
            <a:ext cx="700397" cy="838937"/>
          </a:xfrm>
          <a:prstGeom prst="rect">
            <a:avLst/>
          </a:prstGeom>
        </p:spPr>
      </p:pic>
      <p:grpSp>
        <p:nvGrpSpPr>
          <p:cNvPr id="396" name="그룹 395">
            <a:extLst>
              <a:ext uri="{FF2B5EF4-FFF2-40B4-BE49-F238E27FC236}">
                <a16:creationId xmlns:a16="http://schemas.microsoft.com/office/drawing/2014/main" id="{12550A46-5C19-EE3D-9CBE-8CEA8E8CD2B5}"/>
              </a:ext>
            </a:extLst>
          </p:cNvPr>
          <p:cNvGrpSpPr>
            <a:grpSpLocks noChangeAspect="1"/>
          </p:cNvGrpSpPr>
          <p:nvPr/>
        </p:nvGrpSpPr>
        <p:grpSpPr>
          <a:xfrm>
            <a:off x="3255394" y="4745032"/>
            <a:ext cx="317081" cy="195646"/>
            <a:chOff x="6572821" y="3883534"/>
            <a:chExt cx="175525" cy="108303"/>
          </a:xfrm>
        </p:grpSpPr>
        <p:sp>
          <p:nvSpPr>
            <p:cNvPr id="397" name="Rectangle 19">
              <a:extLst>
                <a:ext uri="{FF2B5EF4-FFF2-40B4-BE49-F238E27FC236}">
                  <a16:creationId xmlns:a16="http://schemas.microsoft.com/office/drawing/2014/main" id="{2741CCE5-2442-DCC0-30E1-9F43F3E49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821" y="3883534"/>
              <a:ext cx="175525" cy="108303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398" name="Oval 20">
              <a:extLst>
                <a:ext uri="{FF2B5EF4-FFF2-40B4-BE49-F238E27FC236}">
                  <a16:creationId xmlns:a16="http://schemas.microsoft.com/office/drawing/2014/main" id="{EF16EC9A-417A-B7DD-C3FD-B9B5A1E48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8778" y="3901038"/>
              <a:ext cx="68082" cy="70014"/>
            </a:xfrm>
            <a:prstGeom prst="ellipse">
              <a:avLst/>
            </a:prstGeom>
            <a:solidFill>
              <a:srgbClr val="4BACC6">
                <a:lumMod val="75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399" name="Oval 21">
              <a:extLst>
                <a:ext uri="{FF2B5EF4-FFF2-40B4-BE49-F238E27FC236}">
                  <a16:creationId xmlns:a16="http://schemas.microsoft.com/office/drawing/2014/main" id="{3E1E3D68-0494-D061-A267-3120ED4FF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6434" y="3901038"/>
              <a:ext cx="68082" cy="70014"/>
            </a:xfrm>
            <a:prstGeom prst="ellipse">
              <a:avLst/>
            </a:prstGeom>
            <a:solidFill>
              <a:srgbClr val="4BACC6">
                <a:lumMod val="75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</p:grpSp>
      <p:sp>
        <p:nvSpPr>
          <p:cNvPr id="400" name="모서리가 둥근 직사각형 110">
            <a:extLst>
              <a:ext uri="{FF2B5EF4-FFF2-40B4-BE49-F238E27FC236}">
                <a16:creationId xmlns:a16="http://schemas.microsoft.com/office/drawing/2014/main" id="{A6DB0933-598F-AA43-0977-58A4BEA0C007}"/>
              </a:ext>
            </a:extLst>
          </p:cNvPr>
          <p:cNvSpPr/>
          <p:nvPr/>
        </p:nvSpPr>
        <p:spPr>
          <a:xfrm>
            <a:off x="4250691" y="4608695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1" name="모서리가 둥근 직사각형 111">
            <a:extLst>
              <a:ext uri="{FF2B5EF4-FFF2-40B4-BE49-F238E27FC236}">
                <a16:creationId xmlns:a16="http://schemas.microsoft.com/office/drawing/2014/main" id="{5B0DF984-3B3A-41AB-320C-FFC8133DFB90}"/>
              </a:ext>
            </a:extLst>
          </p:cNvPr>
          <p:cNvSpPr/>
          <p:nvPr/>
        </p:nvSpPr>
        <p:spPr>
          <a:xfrm>
            <a:off x="4336027" y="4443109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2" name="모서리가 둥근 직사각형 112">
            <a:extLst>
              <a:ext uri="{FF2B5EF4-FFF2-40B4-BE49-F238E27FC236}">
                <a16:creationId xmlns:a16="http://schemas.microsoft.com/office/drawing/2014/main" id="{6BBFE600-526F-C19B-6D6C-344B4F13A410}"/>
              </a:ext>
            </a:extLst>
          </p:cNvPr>
          <p:cNvSpPr/>
          <p:nvPr/>
        </p:nvSpPr>
        <p:spPr>
          <a:xfrm>
            <a:off x="4466393" y="4615984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3" name="모서리가 둥근 직사각형 113">
            <a:extLst>
              <a:ext uri="{FF2B5EF4-FFF2-40B4-BE49-F238E27FC236}">
                <a16:creationId xmlns:a16="http://schemas.microsoft.com/office/drawing/2014/main" id="{CA189F1F-9C04-FA93-1DEC-84526958E92B}"/>
              </a:ext>
            </a:extLst>
          </p:cNvPr>
          <p:cNvSpPr/>
          <p:nvPr/>
        </p:nvSpPr>
        <p:spPr>
          <a:xfrm>
            <a:off x="4166979" y="4770761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4" name="모서리가 둥근 직사각형 114">
            <a:extLst>
              <a:ext uri="{FF2B5EF4-FFF2-40B4-BE49-F238E27FC236}">
                <a16:creationId xmlns:a16="http://schemas.microsoft.com/office/drawing/2014/main" id="{DB11D695-8D1F-C3EF-B7EC-8189DD301499}"/>
              </a:ext>
            </a:extLst>
          </p:cNvPr>
          <p:cNvSpPr/>
          <p:nvPr/>
        </p:nvSpPr>
        <p:spPr>
          <a:xfrm>
            <a:off x="4350463" y="4770761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5" name="모서리가 둥근 직사각형 115">
            <a:extLst>
              <a:ext uri="{FF2B5EF4-FFF2-40B4-BE49-F238E27FC236}">
                <a16:creationId xmlns:a16="http://schemas.microsoft.com/office/drawing/2014/main" id="{B43E35C8-EAF9-D047-3D58-711FA364ABB9}"/>
              </a:ext>
            </a:extLst>
          </p:cNvPr>
          <p:cNvSpPr/>
          <p:nvPr/>
        </p:nvSpPr>
        <p:spPr>
          <a:xfrm>
            <a:off x="4563544" y="4770761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6" name="자유형 117">
            <a:extLst>
              <a:ext uri="{FF2B5EF4-FFF2-40B4-BE49-F238E27FC236}">
                <a16:creationId xmlns:a16="http://schemas.microsoft.com/office/drawing/2014/main" id="{6F2731BF-DBF7-A69F-D23F-3D6DD5FF6E31}"/>
              </a:ext>
            </a:extLst>
          </p:cNvPr>
          <p:cNvSpPr/>
          <p:nvPr/>
        </p:nvSpPr>
        <p:spPr>
          <a:xfrm>
            <a:off x="4314899" y="5322795"/>
            <a:ext cx="276735" cy="229271"/>
          </a:xfrm>
          <a:custGeom>
            <a:avLst/>
            <a:gdLst>
              <a:gd name="connsiteX0" fmla="*/ 110837 w 304800"/>
              <a:gd name="connsiteY0" fmla="*/ 0 h 184728"/>
              <a:gd name="connsiteX1" fmla="*/ 36946 w 304800"/>
              <a:gd name="connsiteY1" fmla="*/ 9237 h 184728"/>
              <a:gd name="connsiteX2" fmla="*/ 0 w 304800"/>
              <a:gd name="connsiteY2" fmla="*/ 129310 h 184728"/>
              <a:gd name="connsiteX3" fmla="*/ 92364 w 304800"/>
              <a:gd name="connsiteY3" fmla="*/ 184728 h 184728"/>
              <a:gd name="connsiteX4" fmla="*/ 304800 w 304800"/>
              <a:gd name="connsiteY4" fmla="*/ 101600 h 184728"/>
              <a:gd name="connsiteX5" fmla="*/ 258619 w 304800"/>
              <a:gd name="connsiteY5" fmla="*/ 46182 h 184728"/>
              <a:gd name="connsiteX6" fmla="*/ 110837 w 304800"/>
              <a:gd name="connsiteY6" fmla="*/ 0 h 18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00" h="184728">
                <a:moveTo>
                  <a:pt x="110837" y="0"/>
                </a:moveTo>
                <a:lnTo>
                  <a:pt x="36946" y="9237"/>
                </a:lnTo>
                <a:lnTo>
                  <a:pt x="0" y="129310"/>
                </a:lnTo>
                <a:lnTo>
                  <a:pt x="92364" y="184728"/>
                </a:lnTo>
                <a:lnTo>
                  <a:pt x="304800" y="101600"/>
                </a:lnTo>
                <a:lnTo>
                  <a:pt x="258619" y="46182"/>
                </a:lnTo>
                <a:lnTo>
                  <a:pt x="110837" y="0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7" name="자유형 118">
            <a:extLst>
              <a:ext uri="{FF2B5EF4-FFF2-40B4-BE49-F238E27FC236}">
                <a16:creationId xmlns:a16="http://schemas.microsoft.com/office/drawing/2014/main" id="{2365C2B0-CE11-FDAC-F6F1-D94489E504B9}"/>
              </a:ext>
            </a:extLst>
          </p:cNvPr>
          <p:cNvSpPr/>
          <p:nvPr/>
        </p:nvSpPr>
        <p:spPr>
          <a:xfrm>
            <a:off x="4232261" y="5452166"/>
            <a:ext cx="276735" cy="229271"/>
          </a:xfrm>
          <a:custGeom>
            <a:avLst/>
            <a:gdLst>
              <a:gd name="connsiteX0" fmla="*/ 110837 w 304800"/>
              <a:gd name="connsiteY0" fmla="*/ 0 h 184728"/>
              <a:gd name="connsiteX1" fmla="*/ 36946 w 304800"/>
              <a:gd name="connsiteY1" fmla="*/ 9237 h 184728"/>
              <a:gd name="connsiteX2" fmla="*/ 0 w 304800"/>
              <a:gd name="connsiteY2" fmla="*/ 129310 h 184728"/>
              <a:gd name="connsiteX3" fmla="*/ 92364 w 304800"/>
              <a:gd name="connsiteY3" fmla="*/ 184728 h 184728"/>
              <a:gd name="connsiteX4" fmla="*/ 304800 w 304800"/>
              <a:gd name="connsiteY4" fmla="*/ 101600 h 184728"/>
              <a:gd name="connsiteX5" fmla="*/ 258619 w 304800"/>
              <a:gd name="connsiteY5" fmla="*/ 46182 h 184728"/>
              <a:gd name="connsiteX6" fmla="*/ 110837 w 304800"/>
              <a:gd name="connsiteY6" fmla="*/ 0 h 18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00" h="184728">
                <a:moveTo>
                  <a:pt x="110837" y="0"/>
                </a:moveTo>
                <a:lnTo>
                  <a:pt x="36946" y="9237"/>
                </a:lnTo>
                <a:lnTo>
                  <a:pt x="0" y="129310"/>
                </a:lnTo>
                <a:lnTo>
                  <a:pt x="92364" y="184728"/>
                </a:lnTo>
                <a:lnTo>
                  <a:pt x="304800" y="101600"/>
                </a:lnTo>
                <a:lnTo>
                  <a:pt x="258619" y="46182"/>
                </a:lnTo>
                <a:lnTo>
                  <a:pt x="110837" y="0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08" name="자유형 119">
            <a:extLst>
              <a:ext uri="{FF2B5EF4-FFF2-40B4-BE49-F238E27FC236}">
                <a16:creationId xmlns:a16="http://schemas.microsoft.com/office/drawing/2014/main" id="{6C425058-D88A-88B3-B793-14C71CC704DA}"/>
              </a:ext>
            </a:extLst>
          </p:cNvPr>
          <p:cNvSpPr/>
          <p:nvPr/>
        </p:nvSpPr>
        <p:spPr>
          <a:xfrm>
            <a:off x="4453940" y="5428200"/>
            <a:ext cx="276735" cy="229271"/>
          </a:xfrm>
          <a:custGeom>
            <a:avLst/>
            <a:gdLst>
              <a:gd name="connsiteX0" fmla="*/ 110837 w 304800"/>
              <a:gd name="connsiteY0" fmla="*/ 0 h 184728"/>
              <a:gd name="connsiteX1" fmla="*/ 36946 w 304800"/>
              <a:gd name="connsiteY1" fmla="*/ 9237 h 184728"/>
              <a:gd name="connsiteX2" fmla="*/ 0 w 304800"/>
              <a:gd name="connsiteY2" fmla="*/ 129310 h 184728"/>
              <a:gd name="connsiteX3" fmla="*/ 92364 w 304800"/>
              <a:gd name="connsiteY3" fmla="*/ 184728 h 184728"/>
              <a:gd name="connsiteX4" fmla="*/ 304800 w 304800"/>
              <a:gd name="connsiteY4" fmla="*/ 101600 h 184728"/>
              <a:gd name="connsiteX5" fmla="*/ 258619 w 304800"/>
              <a:gd name="connsiteY5" fmla="*/ 46182 h 184728"/>
              <a:gd name="connsiteX6" fmla="*/ 110837 w 304800"/>
              <a:gd name="connsiteY6" fmla="*/ 0 h 18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00" h="184728">
                <a:moveTo>
                  <a:pt x="110837" y="0"/>
                </a:moveTo>
                <a:lnTo>
                  <a:pt x="36946" y="9237"/>
                </a:lnTo>
                <a:lnTo>
                  <a:pt x="0" y="129310"/>
                </a:lnTo>
                <a:lnTo>
                  <a:pt x="92364" y="184728"/>
                </a:lnTo>
                <a:lnTo>
                  <a:pt x="304800" y="101600"/>
                </a:lnTo>
                <a:lnTo>
                  <a:pt x="258619" y="46182"/>
                </a:lnTo>
                <a:lnTo>
                  <a:pt x="110837" y="0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409" name="직선 화살표 연결선 408">
            <a:extLst>
              <a:ext uri="{FF2B5EF4-FFF2-40B4-BE49-F238E27FC236}">
                <a16:creationId xmlns:a16="http://schemas.microsoft.com/office/drawing/2014/main" id="{287218F2-63FF-D3E4-0E70-8004ED99F891}"/>
              </a:ext>
            </a:extLst>
          </p:cNvPr>
          <p:cNvCxnSpPr/>
          <p:nvPr/>
        </p:nvCxnSpPr>
        <p:spPr>
          <a:xfrm rot="16200000">
            <a:off x="2334650" y="3921121"/>
            <a:ext cx="0" cy="90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410" name="직선 화살표 연결선 409">
            <a:extLst>
              <a:ext uri="{FF2B5EF4-FFF2-40B4-BE49-F238E27FC236}">
                <a16:creationId xmlns:a16="http://schemas.microsoft.com/office/drawing/2014/main" id="{AB0D9E80-B95A-DD19-8C20-FC414D079620}"/>
              </a:ext>
            </a:extLst>
          </p:cNvPr>
          <p:cNvCxnSpPr/>
          <p:nvPr/>
        </p:nvCxnSpPr>
        <p:spPr>
          <a:xfrm rot="16200000">
            <a:off x="3864466" y="4645834"/>
            <a:ext cx="0" cy="396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411" name="직사각형 410">
            <a:extLst>
              <a:ext uri="{FF2B5EF4-FFF2-40B4-BE49-F238E27FC236}">
                <a16:creationId xmlns:a16="http://schemas.microsoft.com/office/drawing/2014/main" id="{74C01EE9-58EF-7ADE-3F17-4DB4B4714D07}"/>
              </a:ext>
            </a:extLst>
          </p:cNvPr>
          <p:cNvSpPr/>
          <p:nvPr/>
        </p:nvSpPr>
        <p:spPr>
          <a:xfrm>
            <a:off x="2120176" y="4512593"/>
            <a:ext cx="12747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Hot compacting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12" name="직사각형 411">
            <a:extLst>
              <a:ext uri="{FF2B5EF4-FFF2-40B4-BE49-F238E27FC236}">
                <a16:creationId xmlns:a16="http://schemas.microsoft.com/office/drawing/2014/main" id="{CCF4DA53-29B6-9114-AC55-34FB14DFF023}"/>
              </a:ext>
            </a:extLst>
          </p:cNvPr>
          <p:cNvSpPr/>
          <p:nvPr/>
        </p:nvSpPr>
        <p:spPr>
          <a:xfrm>
            <a:off x="3438550" y="4180287"/>
            <a:ext cx="10855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Fluidized bed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reduction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13" name="직사각형 412">
            <a:extLst>
              <a:ext uri="{FF2B5EF4-FFF2-40B4-BE49-F238E27FC236}">
                <a16:creationId xmlns:a16="http://schemas.microsoft.com/office/drawing/2014/main" id="{02F87EEE-EED3-69C5-E933-F120C7C8E6A5}"/>
              </a:ext>
            </a:extLst>
          </p:cNvPr>
          <p:cNvSpPr/>
          <p:nvPr/>
        </p:nvSpPr>
        <p:spPr>
          <a:xfrm>
            <a:off x="4631812" y="4245142"/>
            <a:ext cx="179247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• Low-Reduced Iron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• Reducibility : 65~70 %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• Direct Reduction ↓</a:t>
            </a:r>
          </a:p>
        </p:txBody>
      </p:sp>
      <p:sp>
        <p:nvSpPr>
          <p:cNvPr id="414" name="모서리가 둥근 직사각형 130">
            <a:extLst>
              <a:ext uri="{FF2B5EF4-FFF2-40B4-BE49-F238E27FC236}">
                <a16:creationId xmlns:a16="http://schemas.microsoft.com/office/drawing/2014/main" id="{3799798F-4C8A-E90C-834D-DFB87C28ED7F}"/>
              </a:ext>
            </a:extLst>
          </p:cNvPr>
          <p:cNvSpPr/>
          <p:nvPr/>
        </p:nvSpPr>
        <p:spPr>
          <a:xfrm>
            <a:off x="4174436" y="3957926"/>
            <a:ext cx="1547456" cy="296785"/>
          </a:xfrm>
          <a:prstGeom prst="roundRect">
            <a:avLst>
              <a:gd name="adj" fmla="val 8428"/>
            </a:avLst>
          </a:prstGeom>
          <a:solidFill>
            <a:srgbClr val="4BACC6">
              <a:lumMod val="40000"/>
              <a:lumOff val="6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LRI production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415" name="직선 화살표 연결선 414">
            <a:extLst>
              <a:ext uri="{FF2B5EF4-FFF2-40B4-BE49-F238E27FC236}">
                <a16:creationId xmlns:a16="http://schemas.microsoft.com/office/drawing/2014/main" id="{5FD12EE2-FEE8-A801-74E2-D872FE70B2F1}"/>
              </a:ext>
            </a:extLst>
          </p:cNvPr>
          <p:cNvCxnSpPr/>
          <p:nvPr/>
        </p:nvCxnSpPr>
        <p:spPr>
          <a:xfrm rot="16200000">
            <a:off x="5511815" y="4209610"/>
            <a:ext cx="0" cy="12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416" name="직선 화살표 연결선 415">
            <a:extLst>
              <a:ext uri="{FF2B5EF4-FFF2-40B4-BE49-F238E27FC236}">
                <a16:creationId xmlns:a16="http://schemas.microsoft.com/office/drawing/2014/main" id="{F7C70977-CF58-8472-9A0C-5360828AED2F}"/>
              </a:ext>
            </a:extLst>
          </p:cNvPr>
          <p:cNvCxnSpPr/>
          <p:nvPr/>
        </p:nvCxnSpPr>
        <p:spPr>
          <a:xfrm flipV="1">
            <a:off x="6157075" y="4313198"/>
            <a:ext cx="246119" cy="518351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417" name="직선 화살표 연결선 416">
            <a:extLst>
              <a:ext uri="{FF2B5EF4-FFF2-40B4-BE49-F238E27FC236}">
                <a16:creationId xmlns:a16="http://schemas.microsoft.com/office/drawing/2014/main" id="{A7B332BB-A985-CEFE-9700-3A611B9BCDC7}"/>
              </a:ext>
            </a:extLst>
          </p:cNvPr>
          <p:cNvCxnSpPr/>
          <p:nvPr/>
        </p:nvCxnSpPr>
        <p:spPr>
          <a:xfrm rot="16200000">
            <a:off x="6602676" y="4126055"/>
            <a:ext cx="0" cy="3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418" name="직선 화살표 연결선 417">
            <a:extLst>
              <a:ext uri="{FF2B5EF4-FFF2-40B4-BE49-F238E27FC236}">
                <a16:creationId xmlns:a16="http://schemas.microsoft.com/office/drawing/2014/main" id="{C5A27C3B-5791-890F-ED5F-AED31ED0E365}"/>
              </a:ext>
            </a:extLst>
          </p:cNvPr>
          <p:cNvCxnSpPr>
            <a:cxnSpLocks/>
          </p:cNvCxnSpPr>
          <p:nvPr/>
        </p:nvCxnSpPr>
        <p:spPr>
          <a:xfrm>
            <a:off x="6783471" y="3850068"/>
            <a:ext cx="0" cy="728496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419" name="직선 화살표 연결선 418">
            <a:extLst>
              <a:ext uri="{FF2B5EF4-FFF2-40B4-BE49-F238E27FC236}">
                <a16:creationId xmlns:a16="http://schemas.microsoft.com/office/drawing/2014/main" id="{5DE9C86D-9C85-96A2-A980-EAD6DA666075}"/>
              </a:ext>
            </a:extLst>
          </p:cNvPr>
          <p:cNvCxnSpPr/>
          <p:nvPr/>
        </p:nvCxnSpPr>
        <p:spPr>
          <a:xfrm rot="10800000">
            <a:off x="1546400" y="4899899"/>
            <a:ext cx="0" cy="324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420" name="직사각형 419">
            <a:extLst>
              <a:ext uri="{FF2B5EF4-FFF2-40B4-BE49-F238E27FC236}">
                <a16:creationId xmlns:a16="http://schemas.microsoft.com/office/drawing/2014/main" id="{29BA823E-C608-B492-1E97-E057D5B5651C}"/>
              </a:ext>
            </a:extLst>
          </p:cNvPr>
          <p:cNvSpPr/>
          <p:nvPr/>
        </p:nvSpPr>
        <p:spPr>
          <a:xfrm>
            <a:off x="1289557" y="5543596"/>
            <a:ext cx="9156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Coke Oven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21" name="직사각형 420">
            <a:extLst>
              <a:ext uri="{FF2B5EF4-FFF2-40B4-BE49-F238E27FC236}">
                <a16:creationId xmlns:a16="http://schemas.microsoft.com/office/drawing/2014/main" id="{7F23B082-F57C-C8BE-5AA2-D29977F3E4A5}"/>
              </a:ext>
            </a:extLst>
          </p:cNvPr>
          <p:cNvSpPr/>
          <p:nvPr/>
        </p:nvSpPr>
        <p:spPr>
          <a:xfrm>
            <a:off x="1533771" y="4866197"/>
            <a:ext cx="129715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(H</a:t>
            </a:r>
            <a:r>
              <a:rPr kumimoji="0" lang="en-US" altLang="ko-KR" sz="10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56%, CH</a:t>
            </a:r>
            <a:r>
              <a:rPr kumimoji="0" lang="en-US" altLang="ko-KR" sz="10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4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26%)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422" name="직선 화살표 연결선 421">
            <a:extLst>
              <a:ext uri="{FF2B5EF4-FFF2-40B4-BE49-F238E27FC236}">
                <a16:creationId xmlns:a16="http://schemas.microsoft.com/office/drawing/2014/main" id="{31B5148D-EA7C-20A6-FEDB-1D64133A2F2C}"/>
              </a:ext>
            </a:extLst>
          </p:cNvPr>
          <p:cNvCxnSpPr/>
          <p:nvPr/>
        </p:nvCxnSpPr>
        <p:spPr>
          <a:xfrm rot="10800000" flipV="1">
            <a:off x="738940" y="4916586"/>
            <a:ext cx="0" cy="1152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423" name="직선 화살표 연결선 422">
            <a:extLst>
              <a:ext uri="{FF2B5EF4-FFF2-40B4-BE49-F238E27FC236}">
                <a16:creationId xmlns:a16="http://schemas.microsoft.com/office/drawing/2014/main" id="{402ECE54-B5AD-73FD-F6A6-8D9C653A66C8}"/>
              </a:ext>
            </a:extLst>
          </p:cNvPr>
          <p:cNvCxnSpPr/>
          <p:nvPr/>
        </p:nvCxnSpPr>
        <p:spPr>
          <a:xfrm rot="5400000" flipV="1">
            <a:off x="3473476" y="3378567"/>
            <a:ext cx="0" cy="5436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424" name="직선 화살표 연결선 423">
            <a:extLst>
              <a:ext uri="{FF2B5EF4-FFF2-40B4-BE49-F238E27FC236}">
                <a16:creationId xmlns:a16="http://schemas.microsoft.com/office/drawing/2014/main" id="{6898D34F-9CDF-1910-5CDA-B7D8953E8A60}"/>
              </a:ext>
            </a:extLst>
          </p:cNvPr>
          <p:cNvCxnSpPr/>
          <p:nvPr/>
        </p:nvCxnSpPr>
        <p:spPr>
          <a:xfrm rot="16200000">
            <a:off x="5511815" y="5018963"/>
            <a:ext cx="0" cy="12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425" name="직선 화살표 연결선 424">
            <a:extLst>
              <a:ext uri="{FF2B5EF4-FFF2-40B4-BE49-F238E27FC236}">
                <a16:creationId xmlns:a16="http://schemas.microsoft.com/office/drawing/2014/main" id="{E799B916-7E09-D3CB-A6B8-37F4790F91D8}"/>
              </a:ext>
            </a:extLst>
          </p:cNvPr>
          <p:cNvCxnSpPr/>
          <p:nvPr/>
        </p:nvCxnSpPr>
        <p:spPr>
          <a:xfrm flipV="1">
            <a:off x="6157075" y="4344862"/>
            <a:ext cx="268293" cy="1287508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sp>
        <p:nvSpPr>
          <p:cNvPr id="426" name="모서리가 둥근 직사각형 144">
            <a:extLst>
              <a:ext uri="{FF2B5EF4-FFF2-40B4-BE49-F238E27FC236}">
                <a16:creationId xmlns:a16="http://schemas.microsoft.com/office/drawing/2014/main" id="{424CDE26-5055-C242-B54F-324628473C0D}"/>
              </a:ext>
            </a:extLst>
          </p:cNvPr>
          <p:cNvSpPr/>
          <p:nvPr/>
        </p:nvSpPr>
        <p:spPr>
          <a:xfrm>
            <a:off x="2508378" y="5947503"/>
            <a:ext cx="2028867" cy="352076"/>
          </a:xfrm>
          <a:prstGeom prst="roundRect">
            <a:avLst>
              <a:gd name="adj" fmla="val 8428"/>
            </a:avLst>
          </a:prstGeom>
          <a:solidFill>
            <a:srgbClr val="4BACC6">
              <a:lumMod val="40000"/>
              <a:lumOff val="6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H</a:t>
            </a:r>
            <a:r>
              <a:rPr kumimoji="0" lang="en-US" altLang="ko-KR" sz="11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containing gas</a:t>
            </a:r>
          </a:p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tuyere injection</a:t>
            </a:r>
          </a:p>
        </p:txBody>
      </p:sp>
      <p:sp>
        <p:nvSpPr>
          <p:cNvPr id="427" name="직사각형 426">
            <a:extLst>
              <a:ext uri="{FF2B5EF4-FFF2-40B4-BE49-F238E27FC236}">
                <a16:creationId xmlns:a16="http://schemas.microsoft.com/office/drawing/2014/main" id="{89C7696D-C79B-0EAC-8837-806D98DC17AB}"/>
              </a:ext>
            </a:extLst>
          </p:cNvPr>
          <p:cNvSpPr/>
          <p:nvPr/>
        </p:nvSpPr>
        <p:spPr>
          <a:xfrm>
            <a:off x="4253260" y="4928283"/>
            <a:ext cx="4122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LRI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428" name="직선 화살표 연결선 427">
            <a:extLst>
              <a:ext uri="{FF2B5EF4-FFF2-40B4-BE49-F238E27FC236}">
                <a16:creationId xmlns:a16="http://schemas.microsoft.com/office/drawing/2014/main" id="{46E937AC-F09F-5779-5438-3FB03C00BDCB}"/>
              </a:ext>
            </a:extLst>
          </p:cNvPr>
          <p:cNvCxnSpPr/>
          <p:nvPr/>
        </p:nvCxnSpPr>
        <p:spPr>
          <a:xfrm rot="16200000">
            <a:off x="3282378" y="4874962"/>
            <a:ext cx="0" cy="1548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429" name="직사각형 428">
            <a:extLst>
              <a:ext uri="{FF2B5EF4-FFF2-40B4-BE49-F238E27FC236}">
                <a16:creationId xmlns:a16="http://schemas.microsoft.com/office/drawing/2014/main" id="{51FE1DFA-EBDF-B335-F768-74B2DDD2D24E}"/>
              </a:ext>
            </a:extLst>
          </p:cNvPr>
          <p:cNvSpPr/>
          <p:nvPr/>
        </p:nvSpPr>
        <p:spPr>
          <a:xfrm>
            <a:off x="4201743" y="5658140"/>
            <a:ext cx="53091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Coke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30" name="모서리가 둥근 직사각형 174">
            <a:extLst>
              <a:ext uri="{FF2B5EF4-FFF2-40B4-BE49-F238E27FC236}">
                <a16:creationId xmlns:a16="http://schemas.microsoft.com/office/drawing/2014/main" id="{94DDEF06-C22E-DC0D-E540-4BDB47E6ACF3}"/>
              </a:ext>
            </a:extLst>
          </p:cNvPr>
          <p:cNvSpPr/>
          <p:nvPr/>
        </p:nvSpPr>
        <p:spPr>
          <a:xfrm>
            <a:off x="2316909" y="5255999"/>
            <a:ext cx="1836058" cy="369245"/>
          </a:xfrm>
          <a:prstGeom prst="roundRect">
            <a:avLst>
              <a:gd name="adj" fmla="val 8428"/>
            </a:avLst>
          </a:prstGeom>
          <a:solidFill>
            <a:srgbClr val="4BACC6">
              <a:lumMod val="40000"/>
              <a:lumOff val="6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Coke re-design </a:t>
            </a:r>
          </a:p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for H</a:t>
            </a:r>
            <a:r>
              <a:rPr kumimoji="0" lang="en-US" altLang="ko-KR" sz="11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reduction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31" name="모서리가 둥근 직사각형 175">
            <a:extLst>
              <a:ext uri="{FF2B5EF4-FFF2-40B4-BE49-F238E27FC236}">
                <a16:creationId xmlns:a16="http://schemas.microsoft.com/office/drawing/2014/main" id="{F4C4786B-53CF-11CC-BE30-B2DCD72BAFA6}"/>
              </a:ext>
            </a:extLst>
          </p:cNvPr>
          <p:cNvSpPr/>
          <p:nvPr/>
        </p:nvSpPr>
        <p:spPr>
          <a:xfrm>
            <a:off x="5427993" y="5048513"/>
            <a:ext cx="1427271" cy="864607"/>
          </a:xfrm>
          <a:prstGeom prst="roundRect">
            <a:avLst>
              <a:gd name="adj" fmla="val 8428"/>
            </a:avLst>
          </a:prstGeom>
          <a:solidFill>
            <a:srgbClr val="EBF6F9"/>
          </a:solidFill>
          <a:ln w="127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32" name="직사각형 431">
            <a:extLst>
              <a:ext uri="{FF2B5EF4-FFF2-40B4-BE49-F238E27FC236}">
                <a16:creationId xmlns:a16="http://schemas.microsoft.com/office/drawing/2014/main" id="{38B58E71-57FA-FD6C-35C8-79E5536E4331}"/>
              </a:ext>
            </a:extLst>
          </p:cNvPr>
          <p:cNvSpPr/>
          <p:nvPr/>
        </p:nvSpPr>
        <p:spPr>
          <a:xfrm>
            <a:off x="5382058" y="5374377"/>
            <a:ext cx="15151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• Replacing C by 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• BF 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 reduction↑</a:t>
            </a:r>
            <a:endParaRPr kumimoji="0" lang="en-US" altLang="ko-KR" sz="11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433" name="직사각형 432">
            <a:extLst>
              <a:ext uri="{FF2B5EF4-FFF2-40B4-BE49-F238E27FC236}">
                <a16:creationId xmlns:a16="http://schemas.microsoft.com/office/drawing/2014/main" id="{537A8594-FB40-1DEE-F843-8003577B393E}"/>
              </a:ext>
            </a:extLst>
          </p:cNvPr>
          <p:cNvSpPr/>
          <p:nvPr/>
        </p:nvSpPr>
        <p:spPr>
          <a:xfrm>
            <a:off x="5468349" y="5139711"/>
            <a:ext cx="7873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 rate ↓</a:t>
            </a:r>
            <a:endParaRPr kumimoji="0" lang="ko-KR" altLang="en-US" sz="13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grpSp>
        <p:nvGrpSpPr>
          <p:cNvPr id="434" name="그룹 433">
            <a:extLst>
              <a:ext uri="{FF2B5EF4-FFF2-40B4-BE49-F238E27FC236}">
                <a16:creationId xmlns:a16="http://schemas.microsoft.com/office/drawing/2014/main" id="{A2B180C7-3A59-292C-BB5D-64C5F7F0E14F}"/>
              </a:ext>
            </a:extLst>
          </p:cNvPr>
          <p:cNvGrpSpPr/>
          <p:nvPr/>
        </p:nvGrpSpPr>
        <p:grpSpPr>
          <a:xfrm>
            <a:off x="6061702" y="3747474"/>
            <a:ext cx="498414" cy="358642"/>
            <a:chOff x="5985188" y="4394736"/>
            <a:chExt cx="498414" cy="358642"/>
          </a:xfrm>
        </p:grpSpPr>
        <p:sp>
          <p:nvSpPr>
            <p:cNvPr id="435" name="자유형 117">
              <a:extLst>
                <a:ext uri="{FF2B5EF4-FFF2-40B4-BE49-F238E27FC236}">
                  <a16:creationId xmlns:a16="http://schemas.microsoft.com/office/drawing/2014/main" id="{998EB2DE-394E-64A8-D154-2E959A713EA5}"/>
                </a:ext>
              </a:extLst>
            </p:cNvPr>
            <p:cNvSpPr/>
            <p:nvPr/>
          </p:nvSpPr>
          <p:spPr>
            <a:xfrm>
              <a:off x="6067826" y="4394736"/>
              <a:ext cx="276735" cy="229271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436" name="자유형 118">
              <a:extLst>
                <a:ext uri="{FF2B5EF4-FFF2-40B4-BE49-F238E27FC236}">
                  <a16:creationId xmlns:a16="http://schemas.microsoft.com/office/drawing/2014/main" id="{BE681711-C2A4-0828-2283-128D1684262B}"/>
                </a:ext>
              </a:extLst>
            </p:cNvPr>
            <p:cNvSpPr/>
            <p:nvPr/>
          </p:nvSpPr>
          <p:spPr>
            <a:xfrm>
              <a:off x="5985188" y="4524107"/>
              <a:ext cx="276735" cy="229271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  <p:sp>
          <p:nvSpPr>
            <p:cNvPr id="437" name="자유형 119">
              <a:extLst>
                <a:ext uri="{FF2B5EF4-FFF2-40B4-BE49-F238E27FC236}">
                  <a16:creationId xmlns:a16="http://schemas.microsoft.com/office/drawing/2014/main" id="{EA5C0B46-0400-4646-8D8E-A8223493B081}"/>
                </a:ext>
              </a:extLst>
            </p:cNvPr>
            <p:cNvSpPr/>
            <p:nvPr/>
          </p:nvSpPr>
          <p:spPr>
            <a:xfrm>
              <a:off x="6206867" y="4500141"/>
              <a:ext cx="276735" cy="229271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endParaRPr>
            </a:p>
          </p:txBody>
        </p:sp>
      </p:grpSp>
      <p:sp>
        <p:nvSpPr>
          <p:cNvPr id="438" name="직사각형 437">
            <a:extLst>
              <a:ext uri="{FF2B5EF4-FFF2-40B4-BE49-F238E27FC236}">
                <a16:creationId xmlns:a16="http://schemas.microsoft.com/office/drawing/2014/main" id="{A80F160A-451B-EBAF-D718-7D849B72618E}"/>
              </a:ext>
            </a:extLst>
          </p:cNvPr>
          <p:cNvSpPr/>
          <p:nvPr/>
        </p:nvSpPr>
        <p:spPr>
          <a:xfrm>
            <a:off x="6045337" y="4091563"/>
            <a:ext cx="5838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Sinter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439" name="직선 화살표 연결선 438">
            <a:extLst>
              <a:ext uri="{FF2B5EF4-FFF2-40B4-BE49-F238E27FC236}">
                <a16:creationId xmlns:a16="http://schemas.microsoft.com/office/drawing/2014/main" id="{9191322F-587E-6BDB-383F-258ED5598005}"/>
              </a:ext>
            </a:extLst>
          </p:cNvPr>
          <p:cNvCxnSpPr>
            <a:cxnSpLocks/>
          </p:cNvCxnSpPr>
          <p:nvPr/>
        </p:nvCxnSpPr>
        <p:spPr>
          <a:xfrm>
            <a:off x="6612938" y="3859594"/>
            <a:ext cx="174501" cy="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750" name="직선 화살표 연결선 749">
            <a:extLst>
              <a:ext uri="{FF2B5EF4-FFF2-40B4-BE49-F238E27FC236}">
                <a16:creationId xmlns:a16="http://schemas.microsoft.com/office/drawing/2014/main" id="{A03A978E-5323-6C5C-F1B3-A9BED21427F7}"/>
              </a:ext>
            </a:extLst>
          </p:cNvPr>
          <p:cNvCxnSpPr>
            <a:cxnSpLocks/>
          </p:cNvCxnSpPr>
          <p:nvPr/>
        </p:nvCxnSpPr>
        <p:spPr>
          <a:xfrm>
            <a:off x="7247135" y="6078909"/>
            <a:ext cx="406722" cy="0"/>
          </a:xfrm>
          <a:prstGeom prst="straightConnector1">
            <a:avLst/>
          </a:prstGeom>
          <a:noFill/>
          <a:ln w="19050" cap="flat" cmpd="sng" algn="ctr">
            <a:solidFill>
              <a:schemeClr val="accent4">
                <a:lumMod val="75000"/>
                <a:alpha val="75000"/>
              </a:schemeClr>
            </a:solidFill>
            <a:prstDash val="solid"/>
            <a:tailEnd type="triangle"/>
          </a:ln>
          <a:effectLst/>
        </p:spPr>
      </p:cxnSp>
      <p:cxnSp>
        <p:nvCxnSpPr>
          <p:cNvPr id="753" name="직선 화살표 연결선 752">
            <a:extLst>
              <a:ext uri="{FF2B5EF4-FFF2-40B4-BE49-F238E27FC236}">
                <a16:creationId xmlns:a16="http://schemas.microsoft.com/office/drawing/2014/main" id="{60EA491C-9D5E-D15D-96A5-FA669EA357A3}"/>
              </a:ext>
            </a:extLst>
          </p:cNvPr>
          <p:cNvCxnSpPr>
            <a:cxnSpLocks/>
          </p:cNvCxnSpPr>
          <p:nvPr/>
        </p:nvCxnSpPr>
        <p:spPr>
          <a:xfrm>
            <a:off x="2285156" y="3573016"/>
            <a:ext cx="5368701" cy="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55" name="직선 화살표 연결선 754">
            <a:extLst>
              <a:ext uri="{FF2B5EF4-FFF2-40B4-BE49-F238E27FC236}">
                <a16:creationId xmlns:a16="http://schemas.microsoft.com/office/drawing/2014/main" id="{AAE36EC0-1278-F0E8-E66D-D7A3D1173A28}"/>
              </a:ext>
            </a:extLst>
          </p:cNvPr>
          <p:cNvCxnSpPr>
            <a:cxnSpLocks/>
          </p:cNvCxnSpPr>
          <p:nvPr/>
        </p:nvCxnSpPr>
        <p:spPr>
          <a:xfrm flipV="1">
            <a:off x="1820652" y="3573016"/>
            <a:ext cx="484663" cy="54231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pic>
        <p:nvPicPr>
          <p:cNvPr id="440" name="그림 114">
            <a:extLst>
              <a:ext uri="{FF2B5EF4-FFF2-40B4-BE49-F238E27FC236}">
                <a16:creationId xmlns:a16="http://schemas.microsoft.com/office/drawing/2014/main" id="{DEE8342E-5EAA-150B-DBC7-26115304DA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5360" y="3329284"/>
            <a:ext cx="1533665" cy="81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19" name="직선 화살표 연결선 918">
            <a:extLst>
              <a:ext uri="{FF2B5EF4-FFF2-40B4-BE49-F238E27FC236}">
                <a16:creationId xmlns:a16="http://schemas.microsoft.com/office/drawing/2014/main" id="{C268B51A-419E-5DBF-09C5-84A819138B37}"/>
              </a:ext>
            </a:extLst>
          </p:cNvPr>
          <p:cNvCxnSpPr>
            <a:cxnSpLocks/>
          </p:cNvCxnSpPr>
          <p:nvPr/>
        </p:nvCxnSpPr>
        <p:spPr>
          <a:xfrm flipV="1">
            <a:off x="7247135" y="3966025"/>
            <a:ext cx="451266" cy="548289"/>
          </a:xfrm>
          <a:prstGeom prst="straightConnector1">
            <a:avLst/>
          </a:prstGeom>
          <a:noFill/>
          <a:ln w="19050" cap="flat" cmpd="sng" algn="ctr">
            <a:solidFill>
              <a:srgbClr val="008000">
                <a:alpha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925" name="직선 화살표 연결선 924">
            <a:extLst>
              <a:ext uri="{FF2B5EF4-FFF2-40B4-BE49-F238E27FC236}">
                <a16:creationId xmlns:a16="http://schemas.microsoft.com/office/drawing/2014/main" id="{56F2B13D-E4A9-CF14-B081-30B7EF9D1C5B}"/>
              </a:ext>
            </a:extLst>
          </p:cNvPr>
          <p:cNvCxnSpPr>
            <a:cxnSpLocks/>
          </p:cNvCxnSpPr>
          <p:nvPr/>
        </p:nvCxnSpPr>
        <p:spPr>
          <a:xfrm>
            <a:off x="7249702" y="4506945"/>
            <a:ext cx="0" cy="1578499"/>
          </a:xfrm>
          <a:prstGeom prst="straightConnector1">
            <a:avLst/>
          </a:prstGeom>
          <a:noFill/>
          <a:ln w="19050" cap="flat" cmpd="sng" algn="ctr">
            <a:solidFill>
              <a:srgbClr val="008000">
                <a:alpha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sp>
        <p:nvSpPr>
          <p:cNvPr id="929" name="직사각형 928">
            <a:extLst>
              <a:ext uri="{FF2B5EF4-FFF2-40B4-BE49-F238E27FC236}">
                <a16:creationId xmlns:a16="http://schemas.microsoft.com/office/drawing/2014/main" id="{37A275CD-6B65-C328-1592-0AAD625B3615}"/>
              </a:ext>
            </a:extLst>
          </p:cNvPr>
          <p:cNvSpPr/>
          <p:nvPr/>
        </p:nvSpPr>
        <p:spPr>
          <a:xfrm>
            <a:off x="7292771" y="6129383"/>
            <a:ext cx="34817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2</a:t>
            </a:r>
            <a:endParaRPr kumimoji="0" lang="ko-KR" altLang="en-US" sz="11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1028" name="Picture 4" descr="산업통상자원부 마크 로고 mi MI : 네이버 블로그">
            <a:extLst>
              <a:ext uri="{FF2B5EF4-FFF2-40B4-BE49-F238E27FC236}">
                <a16:creationId xmlns:a16="http://schemas.microsoft.com/office/drawing/2014/main" id="{08721D41-2AA3-6E28-3853-90F0BA153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73" y="1325592"/>
            <a:ext cx="855703" cy="7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2" name="TextBox 931">
            <a:extLst>
              <a:ext uri="{FF2B5EF4-FFF2-40B4-BE49-F238E27FC236}">
                <a16:creationId xmlns:a16="http://schemas.microsoft.com/office/drawing/2014/main" id="{A75976C2-33BB-576A-BBA9-BAFEF8EE8CB4}"/>
              </a:ext>
            </a:extLst>
          </p:cNvPr>
          <p:cNvSpPr txBox="1"/>
          <p:nvPr/>
        </p:nvSpPr>
        <p:spPr>
          <a:xfrm>
            <a:off x="4728947" y="1215764"/>
            <a:ext cx="1447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Government-led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Project</a:t>
            </a:r>
            <a:endParaRPr kumimoji="1" lang="en-US" altLang="ko-KR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2" name="모서리가 둥근 직사각형 112">
            <a:extLst>
              <a:ext uri="{FF2B5EF4-FFF2-40B4-BE49-F238E27FC236}">
                <a16:creationId xmlns:a16="http://schemas.microsoft.com/office/drawing/2014/main" id="{F1ABE1C0-CEF7-5E2B-8E67-E3F5A621D4A3}"/>
              </a:ext>
            </a:extLst>
          </p:cNvPr>
          <p:cNvSpPr/>
          <p:nvPr/>
        </p:nvSpPr>
        <p:spPr>
          <a:xfrm>
            <a:off x="7877091" y="5874521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3" name="모서리가 둥근 직사각형 114">
            <a:extLst>
              <a:ext uri="{FF2B5EF4-FFF2-40B4-BE49-F238E27FC236}">
                <a16:creationId xmlns:a16="http://schemas.microsoft.com/office/drawing/2014/main" id="{5A1FD0B8-7178-B18C-F81B-D81BD9A85E24}"/>
              </a:ext>
            </a:extLst>
          </p:cNvPr>
          <p:cNvSpPr/>
          <p:nvPr/>
        </p:nvSpPr>
        <p:spPr>
          <a:xfrm>
            <a:off x="7761161" y="6029298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5" name="모서리가 둥근 직사각형 115">
            <a:extLst>
              <a:ext uri="{FF2B5EF4-FFF2-40B4-BE49-F238E27FC236}">
                <a16:creationId xmlns:a16="http://schemas.microsoft.com/office/drawing/2014/main" id="{8A81A567-6340-D931-9596-5F7565506F62}"/>
              </a:ext>
            </a:extLst>
          </p:cNvPr>
          <p:cNvSpPr/>
          <p:nvPr/>
        </p:nvSpPr>
        <p:spPr>
          <a:xfrm>
            <a:off x="7974242" y="6029298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5166E909-D5D8-1B24-5E3C-4BDC626594D1}"/>
              </a:ext>
            </a:extLst>
          </p:cNvPr>
          <p:cNvCxnSpPr/>
          <p:nvPr/>
        </p:nvCxnSpPr>
        <p:spPr>
          <a:xfrm rot="16200000">
            <a:off x="5492338" y="1193357"/>
            <a:ext cx="0" cy="90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075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직사각형 97"/>
          <p:cNvSpPr/>
          <p:nvPr/>
        </p:nvSpPr>
        <p:spPr>
          <a:xfrm>
            <a:off x="460537" y="648994"/>
            <a:ext cx="28359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Technology Structure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7179117" y="2019914"/>
            <a:ext cx="2629511" cy="4424279"/>
          </a:xfrm>
          <a:prstGeom prst="roundRect">
            <a:avLst>
              <a:gd name="adj" fmla="val 4578"/>
            </a:avLst>
          </a:prstGeom>
          <a:solidFill>
            <a:srgbClr val="FDDFC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00" name="모서리가 둥근 직사각형 99"/>
          <p:cNvSpPr/>
          <p:nvPr/>
        </p:nvSpPr>
        <p:spPr>
          <a:xfrm>
            <a:off x="3783308" y="4796015"/>
            <a:ext cx="3277705" cy="1790475"/>
          </a:xfrm>
          <a:prstGeom prst="roundRect">
            <a:avLst>
              <a:gd name="adj" fmla="val 4578"/>
            </a:avLst>
          </a:prstGeom>
          <a:solidFill>
            <a:srgbClr val="DBE7C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11129" y="4189519"/>
            <a:ext cx="4852800" cy="1263314"/>
          </a:xfrm>
          <a:prstGeom prst="roundRect">
            <a:avLst>
              <a:gd name="adj" fmla="val 4578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111129" y="2019914"/>
            <a:ext cx="6969255" cy="2665211"/>
          </a:xfrm>
          <a:prstGeom prst="roundRect">
            <a:avLst>
              <a:gd name="adj" fmla="val 4578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grpSp>
        <p:nvGrpSpPr>
          <p:cNvPr id="103" name="그룹 13"/>
          <p:cNvGrpSpPr>
            <a:grpSpLocks noChangeAspect="1"/>
          </p:cNvGrpSpPr>
          <p:nvPr/>
        </p:nvGrpSpPr>
        <p:grpSpPr bwMode="auto">
          <a:xfrm>
            <a:off x="6799106" y="3128859"/>
            <a:ext cx="813754" cy="1809585"/>
            <a:chOff x="4702984" y="1587226"/>
            <a:chExt cx="1789391" cy="2889524"/>
          </a:xfrm>
          <a:solidFill>
            <a:srgbClr val="4BACC6">
              <a:lumMod val="75000"/>
            </a:srgbClr>
          </a:solidFill>
        </p:grpSpPr>
        <p:sp>
          <p:nvSpPr>
            <p:cNvPr id="104" name="모서리가 둥근 직사각형 103"/>
            <p:cNvSpPr/>
            <p:nvPr/>
          </p:nvSpPr>
          <p:spPr>
            <a:xfrm>
              <a:off x="5213865" y="1587226"/>
              <a:ext cx="772869" cy="419151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05" name="사다리꼴 104"/>
            <p:cNvSpPr/>
            <p:nvPr/>
          </p:nvSpPr>
          <p:spPr>
            <a:xfrm>
              <a:off x="4708224" y="1807281"/>
              <a:ext cx="1784151" cy="1810209"/>
            </a:xfrm>
            <a:prstGeom prst="trapezoid">
              <a:avLst>
                <a:gd name="adj" fmla="val 28914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06" name="사다리꼴 105"/>
            <p:cNvSpPr/>
            <p:nvPr/>
          </p:nvSpPr>
          <p:spPr>
            <a:xfrm flipV="1">
              <a:off x="4702984" y="3955431"/>
              <a:ext cx="1784151" cy="521319"/>
            </a:xfrm>
            <a:prstGeom prst="trapezoid">
              <a:avLst>
                <a:gd name="adj" fmla="val 28914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4702984" y="3617490"/>
              <a:ext cx="1789391" cy="34318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sp>
        <p:nvSpPr>
          <p:cNvPr id="108" name="자유형 107"/>
          <p:cNvSpPr>
            <a:spLocks noChangeAspect="1"/>
          </p:cNvSpPr>
          <p:nvPr/>
        </p:nvSpPr>
        <p:spPr>
          <a:xfrm>
            <a:off x="1388037" y="3506602"/>
            <a:ext cx="1107316" cy="493724"/>
          </a:xfrm>
          <a:custGeom>
            <a:avLst/>
            <a:gdLst>
              <a:gd name="connsiteX0" fmla="*/ 0 w 2550017"/>
              <a:gd name="connsiteY0" fmla="*/ 798491 h 1223493"/>
              <a:gd name="connsiteX1" fmla="*/ 12879 w 2550017"/>
              <a:gd name="connsiteY1" fmla="*/ 1223493 h 1223493"/>
              <a:gd name="connsiteX2" fmla="*/ 141668 w 2550017"/>
              <a:gd name="connsiteY2" fmla="*/ 1223493 h 1223493"/>
              <a:gd name="connsiteX3" fmla="*/ 141668 w 2550017"/>
              <a:gd name="connsiteY3" fmla="*/ 1030310 h 1223493"/>
              <a:gd name="connsiteX4" fmla="*/ 347730 w 2550017"/>
              <a:gd name="connsiteY4" fmla="*/ 1030310 h 1223493"/>
              <a:gd name="connsiteX5" fmla="*/ 347730 w 2550017"/>
              <a:gd name="connsiteY5" fmla="*/ 1184857 h 1223493"/>
              <a:gd name="connsiteX6" fmla="*/ 2305318 w 2550017"/>
              <a:gd name="connsiteY6" fmla="*/ 1184857 h 1223493"/>
              <a:gd name="connsiteX7" fmla="*/ 2305318 w 2550017"/>
              <a:gd name="connsiteY7" fmla="*/ 1068947 h 1223493"/>
              <a:gd name="connsiteX8" fmla="*/ 2408349 w 2550017"/>
              <a:gd name="connsiteY8" fmla="*/ 1068947 h 1223493"/>
              <a:gd name="connsiteX9" fmla="*/ 2421228 w 2550017"/>
              <a:gd name="connsiteY9" fmla="*/ 1197736 h 1223493"/>
              <a:gd name="connsiteX10" fmla="*/ 2550017 w 2550017"/>
              <a:gd name="connsiteY10" fmla="*/ 1197736 h 1223493"/>
              <a:gd name="connsiteX11" fmla="*/ 2550017 w 2550017"/>
              <a:gd name="connsiteY11" fmla="*/ 927279 h 1223493"/>
              <a:gd name="connsiteX12" fmla="*/ 2305318 w 2550017"/>
              <a:gd name="connsiteY12" fmla="*/ 927279 h 1223493"/>
              <a:gd name="connsiteX13" fmla="*/ 2305318 w 2550017"/>
              <a:gd name="connsiteY13" fmla="*/ 399245 h 1223493"/>
              <a:gd name="connsiteX14" fmla="*/ 2086377 w 2550017"/>
              <a:gd name="connsiteY14" fmla="*/ 399245 h 1223493"/>
              <a:gd name="connsiteX15" fmla="*/ 2099256 w 2550017"/>
              <a:gd name="connsiteY15" fmla="*/ 231820 h 1223493"/>
              <a:gd name="connsiteX16" fmla="*/ 1996225 w 2550017"/>
              <a:gd name="connsiteY16" fmla="*/ 141668 h 1223493"/>
              <a:gd name="connsiteX17" fmla="*/ 1880315 w 2550017"/>
              <a:gd name="connsiteY17" fmla="*/ 141668 h 1223493"/>
              <a:gd name="connsiteX18" fmla="*/ 1880315 w 2550017"/>
              <a:gd name="connsiteY18" fmla="*/ 0 h 1223493"/>
              <a:gd name="connsiteX19" fmla="*/ 1738648 w 2550017"/>
              <a:gd name="connsiteY19" fmla="*/ 0 h 1223493"/>
              <a:gd name="connsiteX20" fmla="*/ 1738648 w 2550017"/>
              <a:gd name="connsiteY20" fmla="*/ 141668 h 1223493"/>
              <a:gd name="connsiteX21" fmla="*/ 1609859 w 2550017"/>
              <a:gd name="connsiteY21" fmla="*/ 141668 h 1223493"/>
              <a:gd name="connsiteX22" fmla="*/ 1622738 w 2550017"/>
              <a:gd name="connsiteY22" fmla="*/ 412124 h 1223493"/>
              <a:gd name="connsiteX23" fmla="*/ 1107583 w 2550017"/>
              <a:gd name="connsiteY23" fmla="*/ 412124 h 1223493"/>
              <a:gd name="connsiteX24" fmla="*/ 1107583 w 2550017"/>
              <a:gd name="connsiteY24" fmla="*/ 77274 h 1223493"/>
              <a:gd name="connsiteX25" fmla="*/ 978794 w 2550017"/>
              <a:gd name="connsiteY25" fmla="*/ 77274 h 1223493"/>
              <a:gd name="connsiteX26" fmla="*/ 978794 w 2550017"/>
              <a:gd name="connsiteY26" fmla="*/ 0 h 1223493"/>
              <a:gd name="connsiteX27" fmla="*/ 708338 w 2550017"/>
              <a:gd name="connsiteY27" fmla="*/ 0 h 1223493"/>
              <a:gd name="connsiteX28" fmla="*/ 708338 w 2550017"/>
              <a:gd name="connsiteY28" fmla="*/ 103031 h 1223493"/>
              <a:gd name="connsiteX29" fmla="*/ 579549 w 2550017"/>
              <a:gd name="connsiteY29" fmla="*/ 103031 h 1223493"/>
              <a:gd name="connsiteX30" fmla="*/ 592428 w 2550017"/>
              <a:gd name="connsiteY30" fmla="*/ 373488 h 1223493"/>
              <a:gd name="connsiteX31" fmla="*/ 373487 w 2550017"/>
              <a:gd name="connsiteY31" fmla="*/ 373488 h 1223493"/>
              <a:gd name="connsiteX32" fmla="*/ 373487 w 2550017"/>
              <a:gd name="connsiteY32" fmla="*/ 811369 h 1223493"/>
              <a:gd name="connsiteX33" fmla="*/ 0 w 2550017"/>
              <a:gd name="connsiteY33" fmla="*/ 798491 h 122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550017" h="1223493">
                <a:moveTo>
                  <a:pt x="0" y="798491"/>
                </a:moveTo>
                <a:lnTo>
                  <a:pt x="12879" y="1223493"/>
                </a:lnTo>
                <a:lnTo>
                  <a:pt x="141668" y="1223493"/>
                </a:lnTo>
                <a:lnTo>
                  <a:pt x="141668" y="1030310"/>
                </a:lnTo>
                <a:lnTo>
                  <a:pt x="347730" y="1030310"/>
                </a:lnTo>
                <a:lnTo>
                  <a:pt x="347730" y="1184857"/>
                </a:lnTo>
                <a:lnTo>
                  <a:pt x="2305318" y="1184857"/>
                </a:lnTo>
                <a:lnTo>
                  <a:pt x="2305318" y="1068947"/>
                </a:lnTo>
                <a:lnTo>
                  <a:pt x="2408349" y="1068947"/>
                </a:lnTo>
                <a:lnTo>
                  <a:pt x="2421228" y="1197736"/>
                </a:lnTo>
                <a:lnTo>
                  <a:pt x="2550017" y="1197736"/>
                </a:lnTo>
                <a:lnTo>
                  <a:pt x="2550017" y="927279"/>
                </a:lnTo>
                <a:lnTo>
                  <a:pt x="2305318" y="927279"/>
                </a:lnTo>
                <a:lnTo>
                  <a:pt x="2305318" y="399245"/>
                </a:lnTo>
                <a:lnTo>
                  <a:pt x="2086377" y="399245"/>
                </a:lnTo>
                <a:lnTo>
                  <a:pt x="2099256" y="231820"/>
                </a:lnTo>
                <a:lnTo>
                  <a:pt x="1996225" y="141668"/>
                </a:lnTo>
                <a:lnTo>
                  <a:pt x="1880315" y="141668"/>
                </a:lnTo>
                <a:lnTo>
                  <a:pt x="1880315" y="0"/>
                </a:lnTo>
                <a:lnTo>
                  <a:pt x="1738648" y="0"/>
                </a:lnTo>
                <a:lnTo>
                  <a:pt x="1738648" y="141668"/>
                </a:lnTo>
                <a:lnTo>
                  <a:pt x="1609859" y="141668"/>
                </a:lnTo>
                <a:lnTo>
                  <a:pt x="1622738" y="412124"/>
                </a:lnTo>
                <a:lnTo>
                  <a:pt x="1107583" y="412124"/>
                </a:lnTo>
                <a:lnTo>
                  <a:pt x="1107583" y="77274"/>
                </a:lnTo>
                <a:lnTo>
                  <a:pt x="978794" y="77274"/>
                </a:lnTo>
                <a:lnTo>
                  <a:pt x="978794" y="0"/>
                </a:lnTo>
                <a:lnTo>
                  <a:pt x="708338" y="0"/>
                </a:lnTo>
                <a:lnTo>
                  <a:pt x="708338" y="103031"/>
                </a:lnTo>
                <a:lnTo>
                  <a:pt x="579549" y="103031"/>
                </a:lnTo>
                <a:lnTo>
                  <a:pt x="592428" y="373488"/>
                </a:lnTo>
                <a:lnTo>
                  <a:pt x="373487" y="373488"/>
                </a:lnTo>
                <a:lnTo>
                  <a:pt x="373487" y="811369"/>
                </a:lnTo>
                <a:lnTo>
                  <a:pt x="0" y="798491"/>
                </a:lnTo>
                <a:close/>
              </a:path>
            </a:pathLst>
          </a:cu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360239" y="2827459"/>
            <a:ext cx="1504914" cy="85969"/>
          </a:xfrm>
          <a:prstGeom prst="rect">
            <a:avLst/>
          </a:prstGeom>
          <a:solidFill>
            <a:srgbClr val="4BACC6">
              <a:lumMod val="75000"/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343664" y="2399406"/>
            <a:ext cx="1590709" cy="47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Byproduct Gas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(Hydrogenous Gas)</a:t>
            </a:r>
          </a:p>
        </p:txBody>
      </p:sp>
      <p:pic>
        <p:nvPicPr>
          <p:cNvPr id="111" name="그림 11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4BACC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262584" y="2291685"/>
            <a:ext cx="700397" cy="838937"/>
          </a:xfrm>
          <a:prstGeom prst="rect">
            <a:avLst/>
          </a:prstGeom>
        </p:spPr>
      </p:pic>
      <p:grpSp>
        <p:nvGrpSpPr>
          <p:cNvPr id="112" name="그룹 111"/>
          <p:cNvGrpSpPr>
            <a:grpSpLocks noChangeAspect="1"/>
          </p:cNvGrpSpPr>
          <p:nvPr/>
        </p:nvGrpSpPr>
        <p:grpSpPr>
          <a:xfrm>
            <a:off x="3587511" y="3239859"/>
            <a:ext cx="317081" cy="195646"/>
            <a:chOff x="6572821" y="3883534"/>
            <a:chExt cx="175525" cy="108303"/>
          </a:xfrm>
        </p:grpSpPr>
        <p:sp>
          <p:nvSpPr>
            <p:cNvPr id="113" name="Rectangle 19"/>
            <p:cNvSpPr>
              <a:spLocks noChangeArrowheads="1"/>
            </p:cNvSpPr>
            <p:nvPr/>
          </p:nvSpPr>
          <p:spPr bwMode="auto">
            <a:xfrm>
              <a:off x="6572821" y="3883534"/>
              <a:ext cx="175525" cy="108303"/>
            </a:xfrm>
            <a:prstGeom prst="rect">
              <a:avLst/>
            </a:prstGeom>
            <a:solidFill>
              <a:srgbClr val="4BACC6">
                <a:lumMod val="60000"/>
                <a:lumOff val="40000"/>
              </a:srgb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14" name="Oval 20"/>
            <p:cNvSpPr>
              <a:spLocks noChangeArrowheads="1"/>
            </p:cNvSpPr>
            <p:nvPr/>
          </p:nvSpPr>
          <p:spPr bwMode="auto">
            <a:xfrm>
              <a:off x="6588778" y="3901038"/>
              <a:ext cx="68082" cy="70014"/>
            </a:xfrm>
            <a:prstGeom prst="ellipse">
              <a:avLst/>
            </a:prstGeom>
            <a:solidFill>
              <a:srgbClr val="4BACC6">
                <a:lumMod val="75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15" name="Oval 21"/>
            <p:cNvSpPr>
              <a:spLocks noChangeArrowheads="1"/>
            </p:cNvSpPr>
            <p:nvPr/>
          </p:nvSpPr>
          <p:spPr bwMode="auto">
            <a:xfrm>
              <a:off x="6666434" y="3901038"/>
              <a:ext cx="68082" cy="70014"/>
            </a:xfrm>
            <a:prstGeom prst="ellipse">
              <a:avLst/>
            </a:prstGeom>
            <a:solidFill>
              <a:srgbClr val="4BACC6">
                <a:lumMod val="75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sp>
        <p:nvSpPr>
          <p:cNvPr id="116" name="모서리가 둥근 직사각형 115"/>
          <p:cNvSpPr/>
          <p:nvPr/>
        </p:nvSpPr>
        <p:spPr>
          <a:xfrm>
            <a:off x="4582808" y="3103522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4668144" y="2937936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4798510" y="3110811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4499096" y="3265588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4682580" y="3265588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4895661" y="3265588"/>
            <a:ext cx="201218" cy="145958"/>
          </a:xfrm>
          <a:prstGeom prst="roundRect">
            <a:avLst>
              <a:gd name="adj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pic>
        <p:nvPicPr>
          <p:cNvPr id="122" name="그림 121"/>
          <p:cNvPicPr>
            <a:picLocks noChangeAspect="1"/>
          </p:cNvPicPr>
          <p:nvPr/>
        </p:nvPicPr>
        <p:blipFill>
          <a:blip r:embed="rId4">
            <a:clrChange>
              <a:clrFrom>
                <a:srgbClr val="EAEAEB"/>
              </a:clrFrom>
              <a:clrTo>
                <a:srgbClr val="EAEAEB">
                  <a:alpha val="0"/>
                </a:srgbClr>
              </a:clrTo>
            </a:clrChange>
            <a:duotone>
              <a:prstClr val="black"/>
              <a:srgbClr val="9BBB5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62359" y="5342495"/>
            <a:ext cx="859063" cy="645465"/>
          </a:xfrm>
          <a:prstGeom prst="rect">
            <a:avLst/>
          </a:prstGeom>
        </p:spPr>
      </p:pic>
      <p:sp>
        <p:nvSpPr>
          <p:cNvPr id="126" name="Oval 13"/>
          <p:cNvSpPr>
            <a:spLocks noChangeAspect="1" noChangeArrowheads="1"/>
          </p:cNvSpPr>
          <p:nvPr/>
        </p:nvSpPr>
        <p:spPr bwMode="auto">
          <a:xfrm>
            <a:off x="7959328" y="4573082"/>
            <a:ext cx="553050" cy="553050"/>
          </a:xfrm>
          <a:prstGeom prst="donut">
            <a:avLst>
              <a:gd name="adj" fmla="val 9119"/>
            </a:avLst>
          </a:prstGeom>
          <a:solidFill>
            <a:srgbClr val="F79646">
              <a:lumMod val="60000"/>
              <a:lumOff val="40000"/>
            </a:srgbClr>
          </a:solidFill>
          <a:ln w="25400">
            <a:noFill/>
            <a:round/>
            <a:headEnd/>
            <a:tailEnd/>
          </a:ln>
          <a:effectLst/>
        </p:spPr>
        <p:txBody>
          <a:bodyPr wrap="none" bIns="0" anchor="ctr"/>
          <a:lstStyle>
            <a:lvl1pPr eaLnBrk="0" hangingPunct="0"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400" b="1" i="0" u="none" strike="noStrike" kern="0" cap="none" spc="0" normalizeH="0" baseline="-2500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28" name="직선 화살표 연결선 127"/>
          <p:cNvCxnSpPr/>
          <p:nvPr/>
        </p:nvCxnSpPr>
        <p:spPr>
          <a:xfrm rot="16200000">
            <a:off x="2666767" y="2415948"/>
            <a:ext cx="0" cy="90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29" name="직사각형 128"/>
          <p:cNvSpPr/>
          <p:nvPr/>
        </p:nvSpPr>
        <p:spPr>
          <a:xfrm>
            <a:off x="2139263" y="2510206"/>
            <a:ext cx="1029449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Conversion to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reducing gas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30" name="직선 화살표 연결선 129"/>
          <p:cNvCxnSpPr/>
          <p:nvPr/>
        </p:nvCxnSpPr>
        <p:spPr>
          <a:xfrm rot="16200000">
            <a:off x="4196583" y="3140661"/>
            <a:ext cx="0" cy="396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31" name="직사각형 130"/>
          <p:cNvSpPr/>
          <p:nvPr/>
        </p:nvSpPr>
        <p:spPr>
          <a:xfrm>
            <a:off x="3857676" y="2804910"/>
            <a:ext cx="707245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Fluidized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bed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32" name="직선 화살표 연결선 131"/>
          <p:cNvCxnSpPr/>
          <p:nvPr/>
        </p:nvCxnSpPr>
        <p:spPr>
          <a:xfrm>
            <a:off x="5077333" y="4777565"/>
            <a:ext cx="1654362" cy="0"/>
          </a:xfrm>
          <a:prstGeom prst="straightConnector1">
            <a:avLst/>
          </a:prstGeom>
          <a:noFill/>
          <a:ln w="19050" cap="flat" cmpd="sng" algn="ctr">
            <a:solidFill>
              <a:srgbClr val="9BBB59">
                <a:lumMod val="50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133" name="직선 화살표 연결선 132"/>
          <p:cNvCxnSpPr/>
          <p:nvPr/>
        </p:nvCxnSpPr>
        <p:spPr>
          <a:xfrm flipV="1">
            <a:off x="5052788" y="4797885"/>
            <a:ext cx="0" cy="540000"/>
          </a:xfrm>
          <a:prstGeom prst="straightConnector1">
            <a:avLst/>
          </a:prstGeom>
          <a:noFill/>
          <a:ln w="19050" cap="flat" cmpd="sng" algn="ctr">
            <a:solidFill>
              <a:srgbClr val="9BBB59">
                <a:lumMod val="50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34" name="직사각형 133"/>
          <p:cNvSpPr/>
          <p:nvPr/>
        </p:nvSpPr>
        <p:spPr>
          <a:xfrm>
            <a:off x="4953769" y="2709489"/>
            <a:ext cx="192232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Low-Reduced Iron(LRI)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Reduction degree : 65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  <a:sym typeface="Symbol" panose="05050102010706020507" pitchFamily="18" charset="2"/>
              </a:rPr>
              <a:t>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70 %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</a:t>
            </a:r>
            <a:r>
              <a:rPr kumimoji="0" lang="en-US" altLang="ko-KR" sz="11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Decrease direct reduction</a:t>
            </a:r>
          </a:p>
        </p:txBody>
      </p:sp>
      <p:sp>
        <p:nvSpPr>
          <p:cNvPr id="135" name="모서리가 둥근 직사각형 134"/>
          <p:cNvSpPr/>
          <p:nvPr/>
        </p:nvSpPr>
        <p:spPr>
          <a:xfrm>
            <a:off x="4040889" y="2297608"/>
            <a:ext cx="2417824" cy="433601"/>
          </a:xfrm>
          <a:prstGeom prst="roundRect">
            <a:avLst>
              <a:gd name="adj" fmla="val 8428"/>
            </a:avLst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LRI manufacturing/charging technology</a:t>
            </a:r>
            <a:endParaRPr kumimoji="0" lang="ko-KR" altLang="en-US" sz="1500" b="1" i="0" u="none" strike="noStrike" kern="1200" cap="none" spc="-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36" name="직선 화살표 연결선 135"/>
          <p:cNvCxnSpPr/>
          <p:nvPr/>
        </p:nvCxnSpPr>
        <p:spPr>
          <a:xfrm rot="16200000">
            <a:off x="5843932" y="2704437"/>
            <a:ext cx="0" cy="12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37" name="직선 화살표 연결선 136"/>
          <p:cNvCxnSpPr/>
          <p:nvPr/>
        </p:nvCxnSpPr>
        <p:spPr>
          <a:xfrm flipV="1">
            <a:off x="6489192" y="2808025"/>
            <a:ext cx="246119" cy="518351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38" name="직선 화살표 연결선 137"/>
          <p:cNvCxnSpPr/>
          <p:nvPr/>
        </p:nvCxnSpPr>
        <p:spPr>
          <a:xfrm rot="16200000">
            <a:off x="6934793" y="2620882"/>
            <a:ext cx="0" cy="3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39" name="직선 화살표 연결선 138"/>
          <p:cNvCxnSpPr/>
          <p:nvPr/>
        </p:nvCxnSpPr>
        <p:spPr>
          <a:xfrm>
            <a:off x="7115588" y="2821391"/>
            <a:ext cx="0" cy="252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140" name="직선 화살표 연결선 139"/>
          <p:cNvCxnSpPr/>
          <p:nvPr/>
        </p:nvCxnSpPr>
        <p:spPr>
          <a:xfrm rot="10800000">
            <a:off x="1756597" y="3120406"/>
            <a:ext cx="0" cy="324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41" name="직사각형 140"/>
          <p:cNvSpPr/>
          <p:nvPr/>
        </p:nvSpPr>
        <p:spPr>
          <a:xfrm>
            <a:off x="1550248" y="3663623"/>
            <a:ext cx="8146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Coke Oven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1743968" y="3086704"/>
            <a:ext cx="114165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(H</a:t>
            </a:r>
            <a:r>
              <a:rPr kumimoji="0" lang="en-US" altLang="ko-KR" sz="10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56%, CH</a:t>
            </a:r>
            <a:r>
              <a:rPr kumimoji="0" lang="en-US" altLang="ko-KR" sz="10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4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27%)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12242" y="2885035"/>
            <a:ext cx="942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COG, FOG</a:t>
            </a:r>
          </a:p>
        </p:txBody>
      </p:sp>
      <p:cxnSp>
        <p:nvCxnSpPr>
          <p:cNvPr id="144" name="직선 화살표 연결선 143"/>
          <p:cNvCxnSpPr/>
          <p:nvPr/>
        </p:nvCxnSpPr>
        <p:spPr>
          <a:xfrm>
            <a:off x="1071057" y="3249480"/>
            <a:ext cx="0" cy="1313933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145" name="직선 화살표 연결선 144"/>
          <p:cNvCxnSpPr/>
          <p:nvPr/>
        </p:nvCxnSpPr>
        <p:spPr>
          <a:xfrm>
            <a:off x="1087593" y="4692994"/>
            <a:ext cx="5647718" cy="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cxnSp>
        <p:nvCxnSpPr>
          <p:cNvPr id="146" name="직선 화살표 연결선 145"/>
          <p:cNvCxnSpPr/>
          <p:nvPr/>
        </p:nvCxnSpPr>
        <p:spPr>
          <a:xfrm rot="16200000">
            <a:off x="5843932" y="3513790"/>
            <a:ext cx="0" cy="126000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47" name="직선 화살표 연결선 146"/>
          <p:cNvCxnSpPr/>
          <p:nvPr/>
        </p:nvCxnSpPr>
        <p:spPr>
          <a:xfrm flipV="1">
            <a:off x="6489192" y="2839689"/>
            <a:ext cx="268293" cy="1287508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headEnd type="none" w="med" len="med"/>
            <a:tailEnd type="none" w="med" len="med"/>
          </a:ln>
          <a:effectLst/>
        </p:spPr>
      </p:cxnSp>
      <p:sp>
        <p:nvSpPr>
          <p:cNvPr id="148" name="모서리가 둥근 직사각형 147"/>
          <p:cNvSpPr/>
          <p:nvPr/>
        </p:nvSpPr>
        <p:spPr>
          <a:xfrm>
            <a:off x="2597970" y="4452172"/>
            <a:ext cx="1991798" cy="415296"/>
          </a:xfrm>
          <a:prstGeom prst="roundRect">
            <a:avLst>
              <a:gd name="adj" fmla="val 8428"/>
            </a:avLst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Injection technology of hydrogenous gas</a:t>
            </a:r>
          </a:p>
        </p:txBody>
      </p:sp>
      <p:sp>
        <p:nvSpPr>
          <p:cNvPr id="149" name="직사각형 148"/>
          <p:cNvSpPr/>
          <p:nvPr/>
        </p:nvSpPr>
        <p:spPr>
          <a:xfrm>
            <a:off x="2670437" y="4837031"/>
            <a:ext cx="18549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Replacement of C by 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endParaRPr kumimoji="0" lang="en-US" altLang="ko-KR" sz="1100" b="1" i="0" u="sng" strike="noStrike" kern="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</a:t>
            </a:r>
            <a:r>
              <a:rPr kumimoji="0" lang="en-US" altLang="ko-KR" sz="11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Increase indirect reduction</a:t>
            </a:r>
          </a:p>
        </p:txBody>
      </p:sp>
      <p:sp>
        <p:nvSpPr>
          <p:cNvPr id="150" name="직사각형 149"/>
          <p:cNvSpPr/>
          <p:nvPr/>
        </p:nvSpPr>
        <p:spPr>
          <a:xfrm>
            <a:off x="4611025" y="3423110"/>
            <a:ext cx="3609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LRI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51" name="직선 화살표 연결선 150"/>
          <p:cNvCxnSpPr>
            <a:cxnSpLocks/>
          </p:cNvCxnSpPr>
          <p:nvPr/>
        </p:nvCxnSpPr>
        <p:spPr>
          <a:xfrm>
            <a:off x="2542468" y="4143789"/>
            <a:ext cx="2100605" cy="0"/>
          </a:xfrm>
          <a:prstGeom prst="straightConnector1">
            <a:avLst/>
          </a:prstGeom>
          <a:noFill/>
          <a:ln w="19050" cap="flat" cmpd="sng" algn="ctr">
            <a:solidFill>
              <a:srgbClr val="4BACC6">
                <a:lumMod val="75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52" name="직사각형 151"/>
          <p:cNvSpPr/>
          <p:nvPr/>
        </p:nvSpPr>
        <p:spPr>
          <a:xfrm>
            <a:off x="4908798" y="3838031"/>
            <a:ext cx="4732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Coke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53" name="모서리가 둥근 직사각형 152"/>
          <p:cNvSpPr/>
          <p:nvPr/>
        </p:nvSpPr>
        <p:spPr>
          <a:xfrm>
            <a:off x="5095438" y="4836643"/>
            <a:ext cx="1996135" cy="352076"/>
          </a:xfrm>
          <a:prstGeom prst="roundRect">
            <a:avLst>
              <a:gd name="adj" fmla="val 8428"/>
            </a:avLst>
          </a:prstGeom>
          <a:solidFill>
            <a:srgbClr val="A0BF61"/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Biomass injection technology</a:t>
            </a:r>
          </a:p>
        </p:txBody>
      </p:sp>
      <p:sp>
        <p:nvSpPr>
          <p:cNvPr id="154" name="직사각형 153"/>
          <p:cNvSpPr/>
          <p:nvPr/>
        </p:nvSpPr>
        <p:spPr>
          <a:xfrm>
            <a:off x="5115147" y="5157990"/>
            <a:ext cx="16209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Use biomass, C neutral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as 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source</a:t>
            </a:r>
          </a:p>
        </p:txBody>
      </p:sp>
      <p:sp>
        <p:nvSpPr>
          <p:cNvPr id="156" name="직사각형 155"/>
          <p:cNvSpPr/>
          <p:nvPr/>
        </p:nvSpPr>
        <p:spPr>
          <a:xfrm>
            <a:off x="7928241" y="4709563"/>
            <a:ext cx="614271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Molten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iron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3783308" y="5596136"/>
            <a:ext cx="6703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Biomass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66" name="직선 화살표 연결선 191"/>
          <p:cNvCxnSpPr>
            <a:endCxn id="167" idx="1"/>
          </p:cNvCxnSpPr>
          <p:nvPr/>
        </p:nvCxnSpPr>
        <p:spPr>
          <a:xfrm>
            <a:off x="3904592" y="2274435"/>
            <a:ext cx="3851223" cy="667903"/>
          </a:xfrm>
          <a:prstGeom prst="bentConnector3">
            <a:avLst>
              <a:gd name="adj1" fmla="val 92804"/>
            </a:avLst>
          </a:prstGeom>
          <a:noFill/>
          <a:ln w="12700" cap="flat" cmpd="sng" algn="ctr">
            <a:solidFill>
              <a:srgbClr val="A50021">
                <a:alpha val="74902"/>
              </a:srgbClr>
            </a:solidFill>
            <a:prstDash val="dash"/>
            <a:tailEnd type="triangle"/>
          </a:ln>
          <a:effectLst/>
        </p:spPr>
      </p:cxnSp>
      <p:sp>
        <p:nvSpPr>
          <p:cNvPr id="167" name="모서리가 둥근 직사각형 166"/>
          <p:cNvSpPr/>
          <p:nvPr/>
        </p:nvSpPr>
        <p:spPr>
          <a:xfrm>
            <a:off x="7755815" y="2766300"/>
            <a:ext cx="1623340" cy="352076"/>
          </a:xfrm>
          <a:prstGeom prst="roundRect">
            <a:avLst>
              <a:gd name="adj" fmla="val 8428"/>
            </a:avLst>
          </a:prstGeom>
          <a:solidFill>
            <a:srgbClr val="FABF8E"/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</a:t>
            </a:r>
            <a:r>
              <a:rPr kumimoji="0" lang="en-US" altLang="ko-KR" sz="1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utilization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409323" y="2237775"/>
            <a:ext cx="11528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Exhaust gas(CO</a:t>
            </a:r>
            <a:r>
              <a:rPr kumimoji="0" lang="en-US" altLang="ko-KR" sz="11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)</a:t>
            </a:r>
            <a:endParaRPr kumimoji="0" lang="ko-KR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1" name="직사각형 170"/>
          <p:cNvSpPr/>
          <p:nvPr/>
        </p:nvSpPr>
        <p:spPr>
          <a:xfrm>
            <a:off x="7736730" y="3115443"/>
            <a:ext cx="1826611" cy="53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Synthesis/electrochemical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 conversion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</a:t>
            </a:r>
            <a:r>
              <a:rPr kumimoji="0" lang="en-US" altLang="ko-KR" sz="11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</a:t>
            </a:r>
            <a:r>
              <a:rPr kumimoji="0" lang="en-US" altLang="ko-KR" sz="1100" b="1" i="0" u="sng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1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ko-KR" altLang="en-US" sz="11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→ </a:t>
            </a:r>
            <a:r>
              <a:rPr kumimoji="0" lang="en-US" altLang="ko-KR" sz="11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Chem./Fuel</a:t>
            </a:r>
          </a:p>
        </p:txBody>
      </p:sp>
      <p:cxnSp>
        <p:nvCxnSpPr>
          <p:cNvPr id="172" name="직선 화살표 연결선 191"/>
          <p:cNvCxnSpPr>
            <a:cxnSpLocks/>
            <a:stCxn id="182" idx="3"/>
            <a:endCxn id="167" idx="3"/>
          </p:cNvCxnSpPr>
          <p:nvPr/>
        </p:nvCxnSpPr>
        <p:spPr>
          <a:xfrm flipV="1">
            <a:off x="9372832" y="2942338"/>
            <a:ext cx="6323" cy="1108040"/>
          </a:xfrm>
          <a:prstGeom prst="bentConnector3">
            <a:avLst>
              <a:gd name="adj1" fmla="val 3715372"/>
            </a:avLst>
          </a:prstGeom>
          <a:noFill/>
          <a:ln w="12700" cap="flat" cmpd="sng" algn="ctr">
            <a:solidFill>
              <a:srgbClr val="A50021">
                <a:alpha val="74902"/>
              </a:srgbClr>
            </a:solidFill>
            <a:prstDash val="dash"/>
            <a:tailEnd type="triangle"/>
          </a:ln>
          <a:effectLst/>
        </p:spPr>
      </p:cxnSp>
      <p:cxnSp>
        <p:nvCxnSpPr>
          <p:cNvPr id="173" name="직선 화살표 연결선 172"/>
          <p:cNvCxnSpPr/>
          <p:nvPr/>
        </p:nvCxnSpPr>
        <p:spPr>
          <a:xfrm rot="16200000">
            <a:off x="7771681" y="4719890"/>
            <a:ext cx="0" cy="252000"/>
          </a:xfrm>
          <a:prstGeom prst="straightConnector1">
            <a:avLst/>
          </a:prstGeom>
          <a:noFill/>
          <a:ln w="19050" cap="flat" cmpd="sng" algn="ctr">
            <a:solidFill>
              <a:srgbClr val="F79646">
                <a:lumMod val="50000"/>
                <a:alpha val="74902"/>
              </a:srgbClr>
            </a:solidFill>
            <a:prstDash val="solid"/>
            <a:tailEnd type="triangle"/>
          </a:ln>
          <a:effectLst/>
        </p:spPr>
      </p:cxnSp>
      <p:sp>
        <p:nvSpPr>
          <p:cNvPr id="174" name="모서리가 둥근 직사각형 173"/>
          <p:cNvSpPr/>
          <p:nvPr/>
        </p:nvSpPr>
        <p:spPr>
          <a:xfrm>
            <a:off x="2605870" y="3908595"/>
            <a:ext cx="1889093" cy="410489"/>
          </a:xfrm>
          <a:prstGeom prst="roundRect">
            <a:avLst>
              <a:gd name="adj" fmla="val 8428"/>
            </a:avLst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Coke and sinter production  technology</a:t>
            </a:r>
            <a:endParaRPr kumimoji="0" lang="ko-KR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5" name="모서리가 둥근 직사각형 174"/>
          <p:cNvSpPr/>
          <p:nvPr/>
        </p:nvSpPr>
        <p:spPr>
          <a:xfrm>
            <a:off x="6012748" y="3424912"/>
            <a:ext cx="1330467" cy="991971"/>
          </a:xfrm>
          <a:prstGeom prst="roundRect">
            <a:avLst>
              <a:gd name="adj" fmla="val 8428"/>
            </a:avLst>
          </a:prstGeom>
          <a:solidFill>
            <a:srgbClr val="EBF6F9"/>
          </a:solidFill>
          <a:ln w="127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5982317" y="3646831"/>
            <a:ext cx="14407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Improvement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reduction efficiency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Replacement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C by H</a:t>
            </a:r>
            <a:r>
              <a:rPr kumimoji="0" lang="en-US" altLang="ko-KR" sz="1100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7" name="직사각형 176"/>
          <p:cNvSpPr/>
          <p:nvPr/>
        </p:nvSpPr>
        <p:spPr>
          <a:xfrm>
            <a:off x="6092814" y="3400478"/>
            <a:ext cx="1080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 reduction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8" name="직사각형 177"/>
          <p:cNvSpPr/>
          <p:nvPr/>
        </p:nvSpPr>
        <p:spPr>
          <a:xfrm>
            <a:off x="126223" y="1568991"/>
            <a:ext cx="6965350" cy="436959"/>
          </a:xfrm>
          <a:prstGeom prst="rect">
            <a:avLst/>
          </a:prstGeom>
          <a:solidFill>
            <a:srgbClr val="338DCD"/>
          </a:solidFill>
          <a:ln w="25400">
            <a:solidFill>
              <a:srgbClr val="4472C4">
                <a:lumMod val="75000"/>
              </a:srgbClr>
            </a:solidFill>
          </a:ln>
        </p:spPr>
        <p:txBody>
          <a:bodyPr wrap="none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Direct reduction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1 : Technology converting byproduct gas to reductant</a:t>
            </a:r>
            <a:r>
              <a:rPr kumimoji="0" lang="ko-KR" altLang="en-US" sz="16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(CO</a:t>
            </a:r>
            <a:r>
              <a:rPr kumimoji="0" lang="en-US" altLang="ko-KR" sz="1600" b="1" i="0" u="none" strike="noStrike" kern="0" cap="none" spc="-5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6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l-GR" altLang="ko-KR" sz="16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Δ</a:t>
            </a:r>
            <a:r>
              <a:rPr kumimoji="0" lang="en-US" altLang="ko-KR" sz="1600" b="1" i="0" u="none" strike="noStrike" kern="0" cap="none" spc="-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7%)</a:t>
            </a:r>
            <a:endParaRPr kumimoji="0" lang="ko-KR" altLang="en-U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3827643" y="6006338"/>
            <a:ext cx="3191748" cy="537887"/>
          </a:xfrm>
          <a:prstGeom prst="rect">
            <a:avLst/>
          </a:prstGeom>
          <a:solidFill>
            <a:srgbClr val="70AD47">
              <a:lumMod val="75000"/>
            </a:srgbClr>
          </a:solidFill>
          <a:ln w="25400">
            <a:solidFill>
              <a:srgbClr val="70AD47">
                <a:lumMod val="50000"/>
              </a:srgbClr>
            </a:solidFill>
          </a:ln>
        </p:spPr>
        <p:txBody>
          <a:bodyPr wrap="none" l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Direct reduction 2 : Biomass application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                                     technology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(CO</a:t>
            </a:r>
            <a:r>
              <a:rPr kumimoji="0" lang="en-US" altLang="ko-KR" sz="14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l-GR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Δ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1</a:t>
            </a:r>
            <a:r>
              <a:rPr kumimoji="0" lang="el-GR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%)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7677277" y="1557887"/>
            <a:ext cx="2113079" cy="803297"/>
          </a:xfrm>
          <a:prstGeom prst="rect">
            <a:avLst/>
          </a:prstGeom>
          <a:solidFill>
            <a:srgbClr val="FFC000">
              <a:lumMod val="75000"/>
            </a:srgbClr>
          </a:solidFill>
          <a:ln w="25400">
            <a:solidFill>
              <a:srgbClr val="ED7D31">
                <a:lumMod val="75000"/>
              </a:srgbClr>
            </a:solidFill>
          </a:ln>
        </p:spPr>
        <p:txBody>
          <a:bodyPr wrap="non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Indirect reduction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Waste heat recovery/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</a:t>
            </a:r>
            <a:r>
              <a:rPr kumimoji="0" lang="en-US" altLang="ko-KR" sz="14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utilization (CO</a:t>
            </a:r>
            <a:r>
              <a:rPr kumimoji="0" lang="en-US" altLang="ko-KR" sz="14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l-GR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Δ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l-GR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%)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82" name="모서리가 둥근 직사각형 181"/>
          <p:cNvSpPr/>
          <p:nvPr/>
        </p:nvSpPr>
        <p:spPr>
          <a:xfrm>
            <a:off x="7758698" y="3873386"/>
            <a:ext cx="1614134" cy="353984"/>
          </a:xfrm>
          <a:prstGeom prst="roundRect">
            <a:avLst>
              <a:gd name="adj" fmla="val 8428"/>
            </a:avLst>
          </a:prstGeom>
          <a:solidFill>
            <a:srgbClr val="FABA86"/>
          </a:solidFill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Exhaust heat recovery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7732223" y="4229368"/>
            <a:ext cx="1845377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• low/middle temp. exhaust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heat exchange</a:t>
            </a:r>
          </a:p>
        </p:txBody>
      </p:sp>
      <p:sp>
        <p:nvSpPr>
          <p:cNvPr id="184" name="직사각형 183"/>
          <p:cNvSpPr>
            <a:spLocks/>
          </p:cNvSpPr>
          <p:nvPr/>
        </p:nvSpPr>
        <p:spPr>
          <a:xfrm>
            <a:off x="209264" y="819128"/>
            <a:ext cx="180000" cy="18000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8858" y="32709"/>
            <a:ext cx="9581498" cy="62388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Sub 1 Project_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Hybrid Ironmaking 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technology based on BF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12242" y="1033301"/>
            <a:ext cx="9165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 Target: Develop Pilot Technologies to reduce CO</a:t>
            </a:r>
            <a:r>
              <a:rPr kumimoji="0" lang="en-US" altLang="ko-KR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 Emissions by 10% in Ironmaking Process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96" name="직선 연결선 95"/>
          <p:cNvCxnSpPr/>
          <p:nvPr/>
        </p:nvCxnSpPr>
        <p:spPr>
          <a:xfrm>
            <a:off x="350108" y="1387530"/>
            <a:ext cx="9440248" cy="0"/>
          </a:xfrm>
          <a:prstGeom prst="line">
            <a:avLst/>
          </a:prstGeom>
          <a:ln w="6350">
            <a:solidFill>
              <a:srgbClr val="0E7B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118"/>
          <p:cNvGrpSpPr>
            <a:grpSpLocks noChangeAspect="1"/>
          </p:cNvGrpSpPr>
          <p:nvPr/>
        </p:nvGrpSpPr>
        <p:grpSpPr bwMode="auto">
          <a:xfrm>
            <a:off x="1472382" y="4030288"/>
            <a:ext cx="983762" cy="554491"/>
            <a:chOff x="768" y="1259"/>
            <a:chExt cx="553" cy="504"/>
          </a:xfrm>
        </p:grpSpPr>
        <p:sp>
          <p:nvSpPr>
            <p:cNvPr id="185" name="Freeform 119"/>
            <p:cNvSpPr>
              <a:spLocks/>
            </p:cNvSpPr>
            <p:nvPr/>
          </p:nvSpPr>
          <p:spPr bwMode="auto">
            <a:xfrm>
              <a:off x="769" y="1475"/>
              <a:ext cx="396" cy="288"/>
            </a:xfrm>
            <a:custGeom>
              <a:avLst/>
              <a:gdLst/>
              <a:ahLst/>
              <a:cxnLst>
                <a:cxn ang="0">
                  <a:pos x="7" y="576"/>
                </a:cxn>
                <a:cxn ang="0">
                  <a:pos x="793" y="576"/>
                </a:cxn>
                <a:cxn ang="0">
                  <a:pos x="793" y="0"/>
                </a:cxn>
                <a:cxn ang="0">
                  <a:pos x="485" y="0"/>
                </a:cxn>
                <a:cxn ang="0">
                  <a:pos x="485" y="264"/>
                </a:cxn>
                <a:cxn ang="0">
                  <a:pos x="0" y="264"/>
                </a:cxn>
                <a:cxn ang="0">
                  <a:pos x="0" y="576"/>
                </a:cxn>
                <a:cxn ang="0">
                  <a:pos x="7" y="576"/>
                </a:cxn>
              </a:cxnLst>
              <a:rect l="0" t="0" r="r" b="b"/>
              <a:pathLst>
                <a:path w="793" h="576">
                  <a:moveTo>
                    <a:pt x="7" y="576"/>
                  </a:moveTo>
                  <a:lnTo>
                    <a:pt x="793" y="576"/>
                  </a:lnTo>
                  <a:lnTo>
                    <a:pt x="793" y="0"/>
                  </a:lnTo>
                  <a:lnTo>
                    <a:pt x="485" y="0"/>
                  </a:lnTo>
                  <a:lnTo>
                    <a:pt x="485" y="264"/>
                  </a:lnTo>
                  <a:lnTo>
                    <a:pt x="0" y="264"/>
                  </a:lnTo>
                  <a:lnTo>
                    <a:pt x="0" y="576"/>
                  </a:lnTo>
                  <a:lnTo>
                    <a:pt x="7" y="576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6" name="Line 120"/>
            <p:cNvSpPr>
              <a:spLocks noChangeShapeType="1"/>
            </p:cNvSpPr>
            <p:nvPr/>
          </p:nvSpPr>
          <p:spPr bwMode="auto">
            <a:xfrm>
              <a:off x="772" y="1699"/>
              <a:ext cx="39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2" name="Freeform 121"/>
            <p:cNvSpPr>
              <a:spLocks/>
            </p:cNvSpPr>
            <p:nvPr/>
          </p:nvSpPr>
          <p:spPr bwMode="auto">
            <a:xfrm>
              <a:off x="768" y="1699"/>
              <a:ext cx="397" cy="6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5" y="124"/>
                </a:cxn>
                <a:cxn ang="0">
                  <a:pos x="159" y="0"/>
                </a:cxn>
                <a:cxn ang="0">
                  <a:pos x="242" y="124"/>
                </a:cxn>
                <a:cxn ang="0">
                  <a:pos x="301" y="0"/>
                </a:cxn>
                <a:cxn ang="0">
                  <a:pos x="398" y="124"/>
                </a:cxn>
                <a:cxn ang="0">
                  <a:pos x="463" y="0"/>
                </a:cxn>
                <a:cxn ang="0">
                  <a:pos x="550" y="127"/>
                </a:cxn>
                <a:cxn ang="0">
                  <a:pos x="615" y="4"/>
                </a:cxn>
                <a:cxn ang="0">
                  <a:pos x="702" y="124"/>
                </a:cxn>
                <a:cxn ang="0">
                  <a:pos x="794" y="0"/>
                </a:cxn>
              </a:cxnLst>
              <a:rect l="0" t="0" r="r" b="b"/>
              <a:pathLst>
                <a:path w="794" h="127">
                  <a:moveTo>
                    <a:pt x="0" y="4"/>
                  </a:moveTo>
                  <a:lnTo>
                    <a:pt x="85" y="124"/>
                  </a:lnTo>
                  <a:lnTo>
                    <a:pt x="159" y="0"/>
                  </a:lnTo>
                  <a:lnTo>
                    <a:pt x="242" y="124"/>
                  </a:lnTo>
                  <a:lnTo>
                    <a:pt x="301" y="0"/>
                  </a:lnTo>
                  <a:lnTo>
                    <a:pt x="398" y="124"/>
                  </a:lnTo>
                  <a:lnTo>
                    <a:pt x="463" y="0"/>
                  </a:lnTo>
                  <a:lnTo>
                    <a:pt x="550" y="127"/>
                  </a:lnTo>
                  <a:lnTo>
                    <a:pt x="615" y="4"/>
                  </a:lnTo>
                  <a:lnTo>
                    <a:pt x="702" y="124"/>
                  </a:lnTo>
                  <a:lnTo>
                    <a:pt x="794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3" name="Line 122"/>
            <p:cNvSpPr>
              <a:spLocks noChangeShapeType="1"/>
            </p:cNvSpPr>
            <p:nvPr/>
          </p:nvSpPr>
          <p:spPr bwMode="auto">
            <a:xfrm>
              <a:off x="1071" y="1517"/>
              <a:ext cx="35" cy="9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4" name="Line 123"/>
            <p:cNvSpPr>
              <a:spLocks noChangeShapeType="1"/>
            </p:cNvSpPr>
            <p:nvPr/>
          </p:nvSpPr>
          <p:spPr bwMode="auto">
            <a:xfrm flipH="1">
              <a:off x="1140" y="1547"/>
              <a:ext cx="24" cy="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5" name="Oval 124"/>
            <p:cNvSpPr>
              <a:spLocks noChangeArrowheads="1"/>
            </p:cNvSpPr>
            <p:nvPr/>
          </p:nvSpPr>
          <p:spPr bwMode="auto">
            <a:xfrm>
              <a:off x="1105" y="1593"/>
              <a:ext cx="30" cy="30"/>
            </a:xfrm>
            <a:prstGeom prst="ellipse">
              <a:avLst/>
            </a:prstGeom>
            <a:solidFill>
              <a:srgbClr val="C0C0C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6" name="Rectangle 125"/>
            <p:cNvSpPr>
              <a:spLocks noChangeArrowheads="1"/>
            </p:cNvSpPr>
            <p:nvPr/>
          </p:nvSpPr>
          <p:spPr bwMode="auto">
            <a:xfrm>
              <a:off x="772" y="1640"/>
              <a:ext cx="396" cy="63"/>
            </a:xfrm>
            <a:prstGeom prst="rect">
              <a:avLst/>
            </a:prstGeom>
            <a:solidFill>
              <a:srgbClr val="86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7" name="Line 126"/>
            <p:cNvSpPr>
              <a:spLocks noChangeShapeType="1"/>
            </p:cNvSpPr>
            <p:nvPr/>
          </p:nvSpPr>
          <p:spPr bwMode="auto">
            <a:xfrm flipV="1">
              <a:off x="1071" y="1475"/>
              <a:ext cx="1" cy="4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8" name="Freeform 127"/>
            <p:cNvSpPr>
              <a:spLocks/>
            </p:cNvSpPr>
            <p:nvPr/>
          </p:nvSpPr>
          <p:spPr bwMode="auto">
            <a:xfrm>
              <a:off x="1071" y="1498"/>
              <a:ext cx="94" cy="14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21" y="8"/>
                </a:cxn>
                <a:cxn ang="0">
                  <a:pos x="41" y="2"/>
                </a:cxn>
                <a:cxn ang="0">
                  <a:pos x="55" y="2"/>
                </a:cxn>
                <a:cxn ang="0">
                  <a:pos x="71" y="2"/>
                </a:cxn>
                <a:cxn ang="0">
                  <a:pos x="93" y="0"/>
                </a:cxn>
                <a:cxn ang="0">
                  <a:pos x="117" y="5"/>
                </a:cxn>
                <a:cxn ang="0">
                  <a:pos x="134" y="8"/>
                </a:cxn>
                <a:cxn ang="0">
                  <a:pos x="151" y="13"/>
                </a:cxn>
                <a:cxn ang="0">
                  <a:pos x="185" y="23"/>
                </a:cxn>
                <a:cxn ang="0">
                  <a:pos x="183" y="98"/>
                </a:cxn>
                <a:cxn ang="0">
                  <a:pos x="135" y="216"/>
                </a:cxn>
                <a:cxn ang="0">
                  <a:pos x="158" y="227"/>
                </a:cxn>
                <a:cxn ang="0">
                  <a:pos x="172" y="253"/>
                </a:cxn>
                <a:cxn ang="0">
                  <a:pos x="188" y="281"/>
                </a:cxn>
                <a:cxn ang="0">
                  <a:pos x="109" y="281"/>
                </a:cxn>
                <a:cxn ang="0">
                  <a:pos x="112" y="262"/>
                </a:cxn>
                <a:cxn ang="0">
                  <a:pos x="114" y="235"/>
                </a:cxn>
                <a:cxn ang="0">
                  <a:pos x="113" y="199"/>
                </a:cxn>
                <a:cxn ang="0">
                  <a:pos x="84" y="191"/>
                </a:cxn>
                <a:cxn ang="0">
                  <a:pos x="68" y="214"/>
                </a:cxn>
                <a:cxn ang="0">
                  <a:pos x="54" y="175"/>
                </a:cxn>
                <a:cxn ang="0">
                  <a:pos x="36" y="131"/>
                </a:cxn>
                <a:cxn ang="0">
                  <a:pos x="0" y="36"/>
                </a:cxn>
                <a:cxn ang="0">
                  <a:pos x="0" y="10"/>
                </a:cxn>
              </a:cxnLst>
              <a:rect l="0" t="0" r="r" b="b"/>
              <a:pathLst>
                <a:path w="188" h="281">
                  <a:moveTo>
                    <a:pt x="0" y="10"/>
                  </a:moveTo>
                  <a:lnTo>
                    <a:pt x="21" y="8"/>
                  </a:lnTo>
                  <a:lnTo>
                    <a:pt x="41" y="2"/>
                  </a:lnTo>
                  <a:lnTo>
                    <a:pt x="55" y="2"/>
                  </a:lnTo>
                  <a:lnTo>
                    <a:pt x="71" y="2"/>
                  </a:lnTo>
                  <a:lnTo>
                    <a:pt x="93" y="0"/>
                  </a:lnTo>
                  <a:lnTo>
                    <a:pt x="117" y="5"/>
                  </a:lnTo>
                  <a:lnTo>
                    <a:pt x="134" y="8"/>
                  </a:lnTo>
                  <a:lnTo>
                    <a:pt x="151" y="13"/>
                  </a:lnTo>
                  <a:lnTo>
                    <a:pt x="185" y="23"/>
                  </a:lnTo>
                  <a:lnTo>
                    <a:pt x="183" y="98"/>
                  </a:lnTo>
                  <a:lnTo>
                    <a:pt x="135" y="216"/>
                  </a:lnTo>
                  <a:lnTo>
                    <a:pt x="158" y="227"/>
                  </a:lnTo>
                  <a:lnTo>
                    <a:pt x="172" y="253"/>
                  </a:lnTo>
                  <a:lnTo>
                    <a:pt x="188" y="281"/>
                  </a:lnTo>
                  <a:lnTo>
                    <a:pt x="109" y="281"/>
                  </a:lnTo>
                  <a:lnTo>
                    <a:pt x="112" y="262"/>
                  </a:lnTo>
                  <a:lnTo>
                    <a:pt x="114" y="235"/>
                  </a:lnTo>
                  <a:lnTo>
                    <a:pt x="113" y="199"/>
                  </a:lnTo>
                  <a:lnTo>
                    <a:pt x="84" y="191"/>
                  </a:lnTo>
                  <a:lnTo>
                    <a:pt x="68" y="214"/>
                  </a:lnTo>
                  <a:lnTo>
                    <a:pt x="54" y="175"/>
                  </a:lnTo>
                  <a:lnTo>
                    <a:pt x="36" y="131"/>
                  </a:lnTo>
                  <a:lnTo>
                    <a:pt x="0" y="36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B058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9" name="Freeform 128"/>
            <p:cNvSpPr>
              <a:spLocks/>
            </p:cNvSpPr>
            <p:nvPr/>
          </p:nvSpPr>
          <p:spPr bwMode="auto">
            <a:xfrm>
              <a:off x="1180" y="1354"/>
              <a:ext cx="47" cy="409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818"/>
                </a:cxn>
                <a:cxn ang="0">
                  <a:pos x="94" y="818"/>
                </a:cxn>
                <a:cxn ang="0">
                  <a:pos x="65" y="0"/>
                </a:cxn>
                <a:cxn ang="0">
                  <a:pos x="27" y="0"/>
                </a:cxn>
              </a:cxnLst>
              <a:rect l="0" t="0" r="r" b="b"/>
              <a:pathLst>
                <a:path w="94" h="818">
                  <a:moveTo>
                    <a:pt x="27" y="0"/>
                  </a:moveTo>
                  <a:lnTo>
                    <a:pt x="0" y="818"/>
                  </a:lnTo>
                  <a:lnTo>
                    <a:pt x="94" y="818"/>
                  </a:lnTo>
                  <a:lnTo>
                    <a:pt x="65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9D9D9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0" name="Oval 129"/>
            <p:cNvSpPr>
              <a:spLocks noChangeArrowheads="1"/>
            </p:cNvSpPr>
            <p:nvPr/>
          </p:nvSpPr>
          <p:spPr bwMode="auto">
            <a:xfrm>
              <a:off x="1194" y="1325"/>
              <a:ext cx="26" cy="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1" name="Oval 130"/>
            <p:cNvSpPr>
              <a:spLocks noChangeArrowheads="1"/>
            </p:cNvSpPr>
            <p:nvPr/>
          </p:nvSpPr>
          <p:spPr bwMode="auto">
            <a:xfrm>
              <a:off x="1209" y="1290"/>
              <a:ext cx="46" cy="3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2" name="Oval 131"/>
            <p:cNvSpPr>
              <a:spLocks noChangeArrowheads="1"/>
            </p:cNvSpPr>
            <p:nvPr/>
          </p:nvSpPr>
          <p:spPr bwMode="auto">
            <a:xfrm>
              <a:off x="1255" y="1259"/>
              <a:ext cx="66" cy="43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203" name="그룹 202"/>
          <p:cNvGrpSpPr>
            <a:grpSpLocks noChangeAspect="1"/>
          </p:cNvGrpSpPr>
          <p:nvPr/>
        </p:nvGrpSpPr>
        <p:grpSpPr>
          <a:xfrm>
            <a:off x="4589826" y="4171619"/>
            <a:ext cx="400788" cy="288393"/>
            <a:chOff x="8682096" y="5903288"/>
            <a:chExt cx="387573" cy="259131"/>
          </a:xfrm>
        </p:grpSpPr>
        <p:sp>
          <p:nvSpPr>
            <p:cNvPr id="204" name="자유형 203"/>
            <p:cNvSpPr/>
            <p:nvPr/>
          </p:nvSpPr>
          <p:spPr>
            <a:xfrm>
              <a:off x="8746356" y="5903288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5" name="자유형 204"/>
            <p:cNvSpPr/>
            <p:nvPr/>
          </p:nvSpPr>
          <p:spPr>
            <a:xfrm>
              <a:off x="8682096" y="5996762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6" name="자유형 205"/>
            <p:cNvSpPr/>
            <p:nvPr/>
          </p:nvSpPr>
          <p:spPr>
            <a:xfrm>
              <a:off x="8854476" y="5979447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07" name="직사각형 206"/>
          <p:cNvSpPr/>
          <p:nvPr/>
        </p:nvSpPr>
        <p:spPr>
          <a:xfrm>
            <a:off x="4909631" y="4204238"/>
            <a:ext cx="5325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Sinter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grpSp>
        <p:nvGrpSpPr>
          <p:cNvPr id="208" name="그룹 207"/>
          <p:cNvGrpSpPr>
            <a:grpSpLocks noChangeAspect="1"/>
          </p:cNvGrpSpPr>
          <p:nvPr/>
        </p:nvGrpSpPr>
        <p:grpSpPr>
          <a:xfrm>
            <a:off x="4572240" y="3837107"/>
            <a:ext cx="427214" cy="307409"/>
            <a:chOff x="8678106" y="6204701"/>
            <a:chExt cx="387573" cy="259132"/>
          </a:xfrm>
        </p:grpSpPr>
        <p:sp>
          <p:nvSpPr>
            <p:cNvPr id="209" name="자유형 208"/>
            <p:cNvSpPr/>
            <p:nvPr/>
          </p:nvSpPr>
          <p:spPr>
            <a:xfrm>
              <a:off x="8742366" y="6204701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10" name="자유형 209"/>
            <p:cNvSpPr/>
            <p:nvPr/>
          </p:nvSpPr>
          <p:spPr>
            <a:xfrm>
              <a:off x="8678106" y="6298176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11" name="자유형 210"/>
            <p:cNvSpPr/>
            <p:nvPr/>
          </p:nvSpPr>
          <p:spPr>
            <a:xfrm>
              <a:off x="8850486" y="6280860"/>
              <a:ext cx="215193" cy="165657"/>
            </a:xfrm>
            <a:custGeom>
              <a:avLst/>
              <a:gdLst>
                <a:gd name="connsiteX0" fmla="*/ 110837 w 304800"/>
                <a:gd name="connsiteY0" fmla="*/ 0 h 184728"/>
                <a:gd name="connsiteX1" fmla="*/ 36946 w 304800"/>
                <a:gd name="connsiteY1" fmla="*/ 9237 h 184728"/>
                <a:gd name="connsiteX2" fmla="*/ 0 w 304800"/>
                <a:gd name="connsiteY2" fmla="*/ 129310 h 184728"/>
                <a:gd name="connsiteX3" fmla="*/ 92364 w 304800"/>
                <a:gd name="connsiteY3" fmla="*/ 184728 h 184728"/>
                <a:gd name="connsiteX4" fmla="*/ 304800 w 304800"/>
                <a:gd name="connsiteY4" fmla="*/ 101600 h 184728"/>
                <a:gd name="connsiteX5" fmla="*/ 258619 w 304800"/>
                <a:gd name="connsiteY5" fmla="*/ 46182 h 184728"/>
                <a:gd name="connsiteX6" fmla="*/ 110837 w 304800"/>
                <a:gd name="connsiteY6" fmla="*/ 0 h 1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184728">
                  <a:moveTo>
                    <a:pt x="110837" y="0"/>
                  </a:moveTo>
                  <a:lnTo>
                    <a:pt x="36946" y="9237"/>
                  </a:lnTo>
                  <a:lnTo>
                    <a:pt x="0" y="129310"/>
                  </a:lnTo>
                  <a:lnTo>
                    <a:pt x="92364" y="184728"/>
                  </a:lnTo>
                  <a:lnTo>
                    <a:pt x="304800" y="101600"/>
                  </a:lnTo>
                  <a:lnTo>
                    <a:pt x="258619" y="46182"/>
                  </a:lnTo>
                  <a:lnTo>
                    <a:pt x="110837" y="0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12" name="직사각형 211"/>
          <p:cNvSpPr/>
          <p:nvPr/>
        </p:nvSpPr>
        <p:spPr>
          <a:xfrm>
            <a:off x="1415728" y="4101512"/>
            <a:ext cx="532517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Sinter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plant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3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직사각형 97"/>
          <p:cNvSpPr/>
          <p:nvPr/>
        </p:nvSpPr>
        <p:spPr>
          <a:xfrm>
            <a:off x="460537" y="648994"/>
            <a:ext cx="2835960" cy="46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Main Results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84" name="직사각형 183"/>
          <p:cNvSpPr>
            <a:spLocks/>
          </p:cNvSpPr>
          <p:nvPr/>
        </p:nvSpPr>
        <p:spPr>
          <a:xfrm>
            <a:off x="209264" y="819128"/>
            <a:ext cx="180000" cy="18000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08858" y="32709"/>
            <a:ext cx="9581498" cy="62388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Sub 1 Project_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Hybrid Ironmaking 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technology based on BF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AD13608F-DA62-41EB-8D7D-CFF3F5E9A164}"/>
              </a:ext>
            </a:extLst>
          </p:cNvPr>
          <p:cNvSpPr/>
          <p:nvPr/>
        </p:nvSpPr>
        <p:spPr>
          <a:xfrm>
            <a:off x="143568" y="1086682"/>
            <a:ext cx="9762432" cy="448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marR="0" lvl="0" indent="-263525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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Sinter and Coke Manufacturing Technology</a:t>
            </a: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263525" marR="0" lvl="0" indent="-263525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- 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Develop the sinter with high reduction degree using SiO</a:t>
            </a:r>
            <a:r>
              <a:rPr kumimoji="0" lang="en-US" altLang="ko-KR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, </a:t>
            </a: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size of limestone, and mixing method of coarse particle</a:t>
            </a:r>
          </a:p>
          <a:p>
            <a:pPr marL="263525" marR="0" lvl="0" indent="-263525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- Develop the </a:t>
            </a: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high strength coke using the increase of coal rank and bulk density of coal blend</a:t>
            </a:r>
          </a:p>
          <a:p>
            <a:pPr marL="263525" marR="0" lvl="0" indent="-263525" algn="just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</a:t>
            </a:r>
            <a:r>
              <a:rPr lang="ko-KR" altLang="en-US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Pilot-scale Fluidized Bed Reactor (PFBR) for LRI Manufacturing : &gt; 65%(RD)</a:t>
            </a:r>
            <a:endParaRPr lang="en-US" altLang="ko-KR" sz="1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Design and construct the PFBR with dimension of 0.3m I.D., 3.3m height, 50 kg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Operate the PFBR using multi-step method to simulate a multi-stage FBR 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(R4, R3, R2, R1) with a single FBR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Produce LRI with more than 78% of RD for Australian and Brazilian Ores</a:t>
            </a:r>
          </a:p>
          <a:p>
            <a:pPr marL="263525" lvl="0" indent="-263525" algn="just" latinLnBrk="0">
              <a:lnSpc>
                <a:spcPct val="500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</a:t>
            </a:r>
            <a:r>
              <a:rPr lang="ko-KR" altLang="en-US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 Injection and LRI Charging Technology</a:t>
            </a:r>
            <a:endParaRPr lang="en-US" altLang="ko-KR" sz="1600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Develop a mathematical model for BF based on heat and mass balance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Implement the tests in a BF shaft reaction tester(IReS) with reaction conditions calculated by model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Avg reduction degree of burden material is higher using COG/LRI simultaneously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In case of simultaneous COG injection/LRI charging, carbon consumption significantly decreases, and </a:t>
            </a:r>
          </a:p>
          <a:p>
            <a:pPr marL="263525" lvl="0" indent="-263525" algn="just" latinLnBrk="0">
              <a:lnSpc>
                <a:spcPts val="2100"/>
              </a:lnSpc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CO</a:t>
            </a:r>
            <a:r>
              <a:rPr lang="en-US" altLang="ko-KR" sz="1600" kern="0" baseline="-25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ko-KR" sz="16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reduction effect is 7.7% It is slightly higher than that of individual case of COG injection and LRI charging </a:t>
            </a:r>
          </a:p>
          <a:p>
            <a:pPr marL="263525" marR="0" lvl="0" indent="-263525" algn="just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38B389A-CD22-4582-81CD-1E279926CF22}"/>
              </a:ext>
            </a:extLst>
          </p:cNvPr>
          <p:cNvSpPr txBox="1"/>
          <p:nvPr/>
        </p:nvSpPr>
        <p:spPr>
          <a:xfrm>
            <a:off x="3969259" y="6374049"/>
            <a:ext cx="5450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[RAR]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D93CE6F-6E0F-404B-88BF-7EE9A9455C33}"/>
              </a:ext>
            </a:extLst>
          </p:cNvPr>
          <p:cNvSpPr txBox="1"/>
          <p:nvPr/>
        </p:nvSpPr>
        <p:spPr>
          <a:xfrm>
            <a:off x="7914104" y="6374049"/>
            <a:ext cx="1737896" cy="270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[CO</a:t>
            </a:r>
            <a:r>
              <a:rPr kumimoji="0" lang="en-US" altLang="ko-KR" sz="11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en-US" altLang="ko-KR" sz="11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Reduction Effect</a:t>
            </a:r>
            <a:r>
              <a:rPr kumimoji="0" lang="en-US" altLang="ko-K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]</a:t>
            </a: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27" name="그림 126">
            <a:extLst>
              <a:ext uri="{FF2B5EF4-FFF2-40B4-BE49-F238E27FC236}">
                <a16:creationId xmlns:a16="http://schemas.microsoft.com/office/drawing/2014/main" id="{65CAF059-C010-4FCD-A4D7-57CAF3C84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94" y="5156200"/>
            <a:ext cx="3841006" cy="1480638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E15697B0-22EA-48FE-BBED-610302413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5098948"/>
            <a:ext cx="2794000" cy="1527388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D2C04133-A341-4D57-A615-2715A989BC19}"/>
              </a:ext>
            </a:extLst>
          </p:cNvPr>
          <p:cNvSpPr/>
          <p:nvPr/>
        </p:nvSpPr>
        <p:spPr>
          <a:xfrm>
            <a:off x="7008987" y="3751886"/>
            <a:ext cx="1233313" cy="147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[Overview of PFBR]</a:t>
            </a:r>
            <a:endParaRPr lang="ko-KR" altLang="en-US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5A1D8B1A-3D71-40E9-8A27-8CD38C7F345D}"/>
              </a:ext>
            </a:extLst>
          </p:cNvPr>
          <p:cNvSpPr/>
          <p:nvPr/>
        </p:nvSpPr>
        <p:spPr>
          <a:xfrm>
            <a:off x="7772400" y="5100538"/>
            <a:ext cx="520700" cy="372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1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Synergy </a:t>
            </a:r>
          </a:p>
          <a:p>
            <a:pPr algn="ctr">
              <a:lnSpc>
                <a:spcPct val="80000"/>
              </a:lnSpc>
            </a:pPr>
            <a:r>
              <a:rPr lang="en-US" altLang="ko-KR" sz="1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endParaRPr lang="ko-KR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14A0FBF-179B-4BA1-928A-2AAB164C00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567" b="8469"/>
          <a:stretch/>
        </p:blipFill>
        <p:spPr>
          <a:xfrm>
            <a:off x="7048501" y="2001541"/>
            <a:ext cx="2794000" cy="2035274"/>
          </a:xfrm>
          <a:prstGeom prst="rect">
            <a:avLst/>
          </a:prstGeom>
        </p:spPr>
      </p:pic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EE374AC5-1A02-467A-940C-049FDA65FC5C}"/>
              </a:ext>
            </a:extLst>
          </p:cNvPr>
          <p:cNvSpPr/>
          <p:nvPr/>
        </p:nvSpPr>
        <p:spPr>
          <a:xfrm>
            <a:off x="5117911" y="5566834"/>
            <a:ext cx="693566" cy="372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n-US" altLang="ko-KR" sz="10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algn="ctr">
              <a:lnSpc>
                <a:spcPct val="8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</a:t>
            </a:r>
            <a:endParaRPr lang="ko-KR" alt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13C7CA77-47AF-4DC5-81F4-196B6DD4C500}"/>
              </a:ext>
            </a:extLst>
          </p:cNvPr>
          <p:cNvSpPr/>
          <p:nvPr/>
        </p:nvSpPr>
        <p:spPr>
          <a:xfrm>
            <a:off x="6186796" y="5354680"/>
            <a:ext cx="436728" cy="123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8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endParaRPr lang="ko-KR" alt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>
            <a:spLocks/>
          </p:cNvSpPr>
          <p:nvPr/>
        </p:nvSpPr>
        <p:spPr>
          <a:xfrm>
            <a:off x="350053" y="836408"/>
            <a:ext cx="180000" cy="18000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628" y="732312"/>
            <a:ext cx="6206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Future Project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6791" y="1125889"/>
            <a:ext cx="9293565" cy="1112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○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Background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- Plan a national project to substantiate the key results of COOLSTAR project(P phase) in commercial BF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- Demonstrate the reduction of RAR in commercial BF(Ph No. 2) through H</a:t>
            </a:r>
            <a:r>
              <a:rPr kumimoji="0" lang="en-US" altLang="ko-KR" sz="15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rich gas injection and alternative 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  iron charging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076777" y="4413575"/>
            <a:ext cx="4480725" cy="1549911"/>
          </a:xfrm>
          <a:prstGeom prst="rect">
            <a:avLst/>
          </a:prstGeom>
        </p:spPr>
        <p:txBody>
          <a:bodyPr wrap="square" lIns="36000" rIns="0">
            <a:spAutoFit/>
          </a:bodyPr>
          <a:lstStyle/>
          <a:p>
            <a:pPr marL="0" marR="0" lvl="0" indent="0" algn="l" defTabSz="913656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-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BF : 2650 Nm</a:t>
            </a:r>
            <a:r>
              <a:rPr kumimoji="0" lang="en-US" altLang="ko-KR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3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(Pohang No. 2, POSCO)</a:t>
            </a:r>
          </a:p>
          <a:p>
            <a:pPr lvl="0" defTabSz="913656">
              <a:lnSpc>
                <a:spcPct val="120000"/>
              </a:lnSpc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-</a:t>
            </a: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Targets</a:t>
            </a:r>
          </a:p>
          <a:p>
            <a:pPr lvl="0" defTabSz="913656">
              <a:lnSpc>
                <a:spcPct val="120000"/>
              </a:lnSpc>
              <a:defRPr/>
            </a:pP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. Test of H</a:t>
            </a:r>
            <a:r>
              <a:rPr kumimoji="0" lang="en-US" altLang="ko-KR" sz="1600" b="1" i="0" u="none" strike="noStrike" kern="1200" cap="none" spc="-7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rich gas injection </a:t>
            </a:r>
            <a:r>
              <a:rPr lang="en-US" altLang="ko-KR" sz="1600" b="1" spc="-7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≥ 65 Nm3/t-p</a:t>
            </a:r>
            <a:endParaRPr kumimoji="0" lang="en-US" altLang="ko-KR" sz="1600" b="1" i="0" u="none" strike="noStrike" kern="1200" cap="none" spc="-7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lvl="0" defTabSz="913656">
              <a:lnSpc>
                <a:spcPct val="120000"/>
              </a:lnSpc>
              <a:defRPr/>
            </a:pP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  . Alternative iron charging : </a:t>
            </a:r>
            <a:r>
              <a:rPr lang="en-US" altLang="ko-KR" sz="1600" b="1" spc="-7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5 %</a:t>
            </a:r>
            <a:endParaRPr kumimoji="0" lang="en-US" altLang="ko-KR" sz="1600" b="1" i="0" u="none" strike="noStrike" kern="1200" cap="none" spc="-7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lvl="0" indent="0" algn="l" defTabSz="913656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-  Analysis of BF operation and CO</a:t>
            </a:r>
            <a:r>
              <a:rPr kumimoji="0" lang="en-US" altLang="ko-KR" sz="1600" b="1" i="0" u="none" strike="noStrike" kern="1200" cap="none" spc="-7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2</a:t>
            </a:r>
            <a:r>
              <a:rPr kumimoji="0" lang="en-US" altLang="ko-KR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emissions reduction</a:t>
            </a:r>
            <a:endParaRPr kumimoji="0" lang="ko-KR" altLang="en-US" sz="1600" b="0" i="0" u="none" strike="noStrike" kern="1200" cap="none" spc="-7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cxnSp>
        <p:nvCxnSpPr>
          <p:cNvPr id="16" name="직선 화살표 연결선 15"/>
          <p:cNvCxnSpPr>
            <a:cxnSpLocks/>
            <a:stCxn id="26" idx="6"/>
          </p:cNvCxnSpPr>
          <p:nvPr/>
        </p:nvCxnSpPr>
        <p:spPr>
          <a:xfrm>
            <a:off x="5338107" y="3541309"/>
            <a:ext cx="3874378" cy="0"/>
          </a:xfrm>
          <a:prstGeom prst="straightConnector1">
            <a:avLst/>
          </a:prstGeom>
          <a:ln w="38100">
            <a:solidFill>
              <a:srgbClr val="92D05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타원 16"/>
          <p:cNvSpPr/>
          <p:nvPr/>
        </p:nvSpPr>
        <p:spPr>
          <a:xfrm>
            <a:off x="9205697" y="3451309"/>
            <a:ext cx="180000" cy="18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988324" y="3188372"/>
            <a:ext cx="58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‘30.12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951081" y="3188372"/>
            <a:ext cx="5020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’25.4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5158107" y="3451309"/>
            <a:ext cx="180000" cy="180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HY견고딕" panose="02030600000101010101" pitchFamily="18" charset="-127"/>
              <a:cs typeface="Calibri" panose="020F0502020204030204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562035" y="3697183"/>
            <a:ext cx="3281326" cy="379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Construction for injection/charging  facilities</a:t>
            </a:r>
          </a:p>
          <a:p>
            <a:pPr marL="0" marR="0" lvl="0" indent="0" algn="ctr" defTabSz="914400" rtl="0" eaLnBrk="1" fontAlgn="auto" latinLnBrk="1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Design of the operating parameters of BF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7002922" y="3188372"/>
            <a:ext cx="58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’27.12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870233" y="2722064"/>
            <a:ext cx="4444913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○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Roadmap</a:t>
            </a:r>
            <a:endParaRPr kumimoji="0" lang="en-US" altLang="ko-K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292594" y="2445381"/>
            <a:ext cx="4417228" cy="4093971"/>
            <a:chOff x="288739" y="1577908"/>
            <a:chExt cx="4417228" cy="4093971"/>
          </a:xfrm>
        </p:grpSpPr>
        <p:sp>
          <p:nvSpPr>
            <p:cNvPr id="39" name="Text Box 626"/>
            <p:cNvSpPr txBox="1">
              <a:spLocks noChangeArrowheads="1"/>
            </p:cNvSpPr>
            <p:nvPr/>
          </p:nvSpPr>
          <p:spPr bwMode="auto">
            <a:xfrm>
              <a:off x="288739" y="3375600"/>
              <a:ext cx="79329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73025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Coke Oven</a:t>
              </a: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436" y="1691289"/>
              <a:ext cx="3321120" cy="3565981"/>
            </a:xfrm>
            <a:prstGeom prst="rect">
              <a:avLst/>
            </a:prstGeom>
          </p:spPr>
        </p:pic>
        <p:cxnSp>
          <p:nvCxnSpPr>
            <p:cNvPr id="41" name="직선 화살표 연결선 40"/>
            <p:cNvCxnSpPr/>
            <p:nvPr/>
          </p:nvCxnSpPr>
          <p:spPr>
            <a:xfrm>
              <a:off x="719484" y="4345317"/>
              <a:ext cx="303165" cy="0"/>
            </a:xfrm>
            <a:prstGeom prst="straightConnector1">
              <a:avLst/>
            </a:prstGeom>
            <a:ln w="19050">
              <a:solidFill>
                <a:srgbClr val="47B250"/>
              </a:solidFill>
              <a:headEnd w="med" len="lg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228731" y="3815913"/>
              <a:ext cx="705525" cy="3300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72000" bIns="7200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PCI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020807" y="1893574"/>
              <a:ext cx="5569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Coke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54193" y="1893574"/>
              <a:ext cx="99106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Sinter/Pellet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3342732" y="1691289"/>
              <a:ext cx="1363235" cy="454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67965" y="5072536"/>
              <a:ext cx="94008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Pig Iron/Slag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22649" y="4206707"/>
              <a:ext cx="355441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COG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944088" y="4748319"/>
              <a:ext cx="163800" cy="9828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2026881" y="4677499"/>
              <a:ext cx="0" cy="708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모서리가 둥근 직사각형 52"/>
            <p:cNvSpPr/>
            <p:nvPr/>
          </p:nvSpPr>
          <p:spPr>
            <a:xfrm>
              <a:off x="1979887" y="4628298"/>
              <a:ext cx="94143" cy="5486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54193" y="4900089"/>
              <a:ext cx="88989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Compressor</a:t>
              </a:r>
              <a:endPara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36751" y="2999964"/>
              <a:ext cx="87422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Hot Stove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cxnSp>
          <p:nvCxnSpPr>
            <p:cNvPr id="57" name="직선 화살표 연결선 56"/>
            <p:cNvCxnSpPr/>
            <p:nvPr/>
          </p:nvCxnSpPr>
          <p:spPr>
            <a:xfrm>
              <a:off x="719484" y="4088885"/>
              <a:ext cx="0" cy="262080"/>
            </a:xfrm>
            <a:prstGeom prst="straightConnector1">
              <a:avLst/>
            </a:prstGeom>
            <a:ln w="19050">
              <a:solidFill>
                <a:srgbClr val="47B25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18152" y="2595323"/>
              <a:ext cx="524160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1200℃</a:t>
              </a:r>
              <a:endPara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cxnSp>
          <p:nvCxnSpPr>
            <p:cNvPr id="60" name="직선 화살표 연결선 59"/>
            <p:cNvCxnSpPr/>
            <p:nvPr/>
          </p:nvCxnSpPr>
          <p:spPr>
            <a:xfrm flipV="1">
              <a:off x="2288709" y="4808540"/>
              <a:ext cx="0" cy="589679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w="med" len="lg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2499636" y="5379491"/>
              <a:ext cx="851760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NG Tank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1846" y="5067668"/>
              <a:ext cx="553215" cy="524160"/>
            </a:xfrm>
            <a:prstGeom prst="rect">
              <a:avLst/>
            </a:prstGeom>
          </p:spPr>
        </p:pic>
        <p:grpSp>
          <p:nvGrpSpPr>
            <p:cNvPr id="78" name="그룹 623"/>
            <p:cNvGrpSpPr>
              <a:grpSpLocks/>
            </p:cNvGrpSpPr>
            <p:nvPr/>
          </p:nvGrpSpPr>
          <p:grpSpPr bwMode="auto">
            <a:xfrm>
              <a:off x="330044" y="3613927"/>
              <a:ext cx="753480" cy="458638"/>
              <a:chOff x="1605527" y="2814293"/>
              <a:chExt cx="617536" cy="592131"/>
            </a:xfrm>
          </p:grpSpPr>
          <p:sp>
            <p:nvSpPr>
              <p:cNvPr id="79" name="Rectangle 562"/>
              <p:cNvSpPr>
                <a:spLocks noChangeArrowheads="1"/>
              </p:cNvSpPr>
              <p:nvPr/>
            </p:nvSpPr>
            <p:spPr bwMode="auto">
              <a:xfrm>
                <a:off x="1605527" y="3001613"/>
                <a:ext cx="617536" cy="404811"/>
              </a:xfrm>
              <a:prstGeom prst="rect">
                <a:avLst/>
              </a:prstGeom>
              <a:solidFill>
                <a:srgbClr val="323232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0" name="Rectangle 563"/>
              <p:cNvSpPr>
                <a:spLocks noChangeArrowheads="1"/>
              </p:cNvSpPr>
              <p:nvPr/>
            </p:nvSpPr>
            <p:spPr bwMode="auto">
              <a:xfrm>
                <a:off x="1838889" y="3122270"/>
                <a:ext cx="158750" cy="215901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1" name="Rectangle 564"/>
              <p:cNvSpPr>
                <a:spLocks noChangeArrowheads="1"/>
              </p:cNvSpPr>
              <p:nvPr/>
            </p:nvSpPr>
            <p:spPr bwMode="auto">
              <a:xfrm>
                <a:off x="1653151" y="3125445"/>
                <a:ext cx="36514" cy="212724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2" name="Rectangle 565"/>
              <p:cNvSpPr>
                <a:spLocks noChangeArrowheads="1"/>
              </p:cNvSpPr>
              <p:nvPr/>
            </p:nvSpPr>
            <p:spPr bwMode="auto">
              <a:xfrm>
                <a:off x="1711890" y="3125440"/>
                <a:ext cx="39687" cy="214311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3" name="Rectangle 566"/>
              <p:cNvSpPr>
                <a:spLocks noChangeArrowheads="1"/>
              </p:cNvSpPr>
              <p:nvPr/>
            </p:nvSpPr>
            <p:spPr bwMode="auto">
              <a:xfrm>
                <a:off x="1773801" y="3125440"/>
                <a:ext cx="36514" cy="214311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4" name="Rectangle 567"/>
              <p:cNvSpPr>
                <a:spLocks noChangeArrowheads="1"/>
              </p:cNvSpPr>
              <p:nvPr/>
            </p:nvSpPr>
            <p:spPr bwMode="auto">
              <a:xfrm>
                <a:off x="2035738" y="3125440"/>
                <a:ext cx="38100" cy="214311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5" name="Rectangle 568"/>
              <p:cNvSpPr>
                <a:spLocks noChangeArrowheads="1"/>
              </p:cNvSpPr>
              <p:nvPr/>
            </p:nvSpPr>
            <p:spPr bwMode="auto">
              <a:xfrm>
                <a:off x="2092888" y="3122267"/>
                <a:ext cx="38100" cy="215900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6" name="Rectangle 569"/>
              <p:cNvSpPr>
                <a:spLocks noChangeArrowheads="1"/>
              </p:cNvSpPr>
              <p:nvPr/>
            </p:nvSpPr>
            <p:spPr bwMode="auto">
              <a:xfrm>
                <a:off x="2150037" y="3122267"/>
                <a:ext cx="36512" cy="215900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7" name="Freeform 570"/>
              <p:cNvSpPr>
                <a:spLocks/>
              </p:cNvSpPr>
              <p:nvPr/>
            </p:nvSpPr>
            <p:spPr bwMode="auto">
              <a:xfrm>
                <a:off x="1802375" y="2814293"/>
                <a:ext cx="230187" cy="307975"/>
              </a:xfrm>
              <a:custGeom>
                <a:avLst/>
                <a:gdLst>
                  <a:gd name="T0" fmla="*/ 2605691 w 247"/>
                  <a:gd name="T1" fmla="*/ 178766968 h 320"/>
                  <a:gd name="T2" fmla="*/ 21712229 w 247"/>
                  <a:gd name="T3" fmla="*/ 296401884 h 320"/>
                  <a:gd name="T4" fmla="*/ 188465272 w 247"/>
                  <a:gd name="T5" fmla="*/ 296401884 h 320"/>
                  <a:gd name="T6" fmla="*/ 214520310 w 247"/>
                  <a:gd name="T7" fmla="*/ 178766968 h 320"/>
                  <a:gd name="T8" fmla="*/ 132012378 w 247"/>
                  <a:gd name="T9" fmla="*/ 118560736 h 320"/>
                  <a:gd name="T10" fmla="*/ 132012378 w 247"/>
                  <a:gd name="T11" fmla="*/ 925850 h 320"/>
                  <a:gd name="T12" fmla="*/ 69480442 w 247"/>
                  <a:gd name="T13" fmla="*/ 0 h 320"/>
                  <a:gd name="T14" fmla="*/ 69480442 w 247"/>
                  <a:gd name="T15" fmla="*/ 118560736 h 320"/>
                  <a:gd name="T16" fmla="*/ 0 w 247"/>
                  <a:gd name="T17" fmla="*/ 178766968 h 320"/>
                  <a:gd name="T18" fmla="*/ 2605691 w 247"/>
                  <a:gd name="T19" fmla="*/ 178766968 h 3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7"/>
                  <a:gd name="T31" fmla="*/ 0 h 320"/>
                  <a:gd name="T32" fmla="*/ 247 w 247"/>
                  <a:gd name="T33" fmla="*/ 320 h 3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7" h="320">
                    <a:moveTo>
                      <a:pt x="3" y="193"/>
                    </a:moveTo>
                    <a:lnTo>
                      <a:pt x="25" y="320"/>
                    </a:lnTo>
                    <a:lnTo>
                      <a:pt x="217" y="320"/>
                    </a:lnTo>
                    <a:lnTo>
                      <a:pt x="247" y="193"/>
                    </a:lnTo>
                    <a:lnTo>
                      <a:pt x="152" y="128"/>
                    </a:lnTo>
                    <a:lnTo>
                      <a:pt x="152" y="1"/>
                    </a:lnTo>
                    <a:lnTo>
                      <a:pt x="80" y="0"/>
                    </a:lnTo>
                    <a:lnTo>
                      <a:pt x="80" y="128"/>
                    </a:lnTo>
                    <a:lnTo>
                      <a:pt x="0" y="193"/>
                    </a:lnTo>
                    <a:lnTo>
                      <a:pt x="3" y="193"/>
                    </a:lnTo>
                    <a:close/>
                  </a:path>
                </a:pathLst>
              </a:custGeom>
              <a:solidFill>
                <a:srgbClr val="323232"/>
              </a:solidFill>
              <a:ln w="158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8" name="Rectangle 571"/>
              <p:cNvSpPr>
                <a:spLocks noChangeArrowheads="1"/>
              </p:cNvSpPr>
              <p:nvPr/>
            </p:nvSpPr>
            <p:spPr bwMode="auto">
              <a:xfrm>
                <a:off x="1651565" y="3027019"/>
                <a:ext cx="163511" cy="38101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89" name="Rectangle 572"/>
              <p:cNvSpPr>
                <a:spLocks noChangeArrowheads="1"/>
              </p:cNvSpPr>
              <p:nvPr/>
            </p:nvSpPr>
            <p:spPr bwMode="auto">
              <a:xfrm>
                <a:off x="1651563" y="3074642"/>
                <a:ext cx="163511" cy="34925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90" name="Rectangle 573"/>
              <p:cNvSpPr>
                <a:spLocks noChangeArrowheads="1"/>
              </p:cNvSpPr>
              <p:nvPr/>
            </p:nvSpPr>
            <p:spPr bwMode="auto">
              <a:xfrm>
                <a:off x="2032563" y="3028605"/>
                <a:ext cx="160337" cy="33338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91" name="Rectangle 574"/>
              <p:cNvSpPr>
                <a:spLocks noChangeArrowheads="1"/>
              </p:cNvSpPr>
              <p:nvPr/>
            </p:nvSpPr>
            <p:spPr bwMode="auto">
              <a:xfrm>
                <a:off x="2030975" y="3073055"/>
                <a:ext cx="161925" cy="34925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</p:grpSp>
        <p:cxnSp>
          <p:nvCxnSpPr>
            <p:cNvPr id="6" name="직선 화살표 연결선 5">
              <a:extLst>
                <a:ext uri="{FF2B5EF4-FFF2-40B4-BE49-F238E27FC236}">
                  <a16:creationId xmlns:a16="http://schemas.microsoft.com/office/drawing/2014/main" id="{7D0BEEDB-FE63-9E54-E704-4CC1C3F1D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6708" y="1771825"/>
              <a:ext cx="216024" cy="185066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w="med" len="lg"/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BF7B11-4BE2-74AF-344E-78C118BE0A7C}"/>
                </a:ext>
              </a:extLst>
            </p:cNvPr>
            <p:cNvSpPr txBox="1"/>
            <p:nvPr/>
          </p:nvSpPr>
          <p:spPr>
            <a:xfrm>
              <a:off x="3265217" y="1577908"/>
              <a:ext cx="851760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DRI, HBI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  <a:cs typeface="Calibri" panose="020F0502020204030204" pitchFamily="34" charset="0"/>
                </a:rPr>
                <a:t>LRI, Scrap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sp>
        <p:nvSpPr>
          <p:cNvPr id="96" name="타원 95"/>
          <p:cNvSpPr/>
          <p:nvPr/>
        </p:nvSpPr>
        <p:spPr>
          <a:xfrm>
            <a:off x="7202236" y="3442637"/>
            <a:ext cx="180000" cy="18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7912587" y="3697183"/>
            <a:ext cx="818173" cy="2353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  <a:cs typeface="Calibri" panose="020F0502020204030204" pitchFamily="34" charset="0"/>
              </a:rPr>
              <a:t>No. 2 BF Test</a:t>
            </a:r>
            <a:endParaRPr kumimoji="0" lang="ko-KR" altLang="en-US" sz="1100" b="0" i="0" u="none" strike="noStrike" kern="1200" cap="none" spc="-7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56" name="Text Box 2">
            <a:extLst>
              <a:ext uri="{FF2B5EF4-FFF2-40B4-BE49-F238E27FC236}">
                <a16:creationId xmlns:a16="http://schemas.microsoft.com/office/drawing/2014/main" id="{304EA8B0-A5BC-4DC1-8C12-9CF9C2F18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55" y="90671"/>
            <a:ext cx="9590221" cy="52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17" tIns="45710" rIns="91417" bIns="4571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COOLSTAR</a:t>
            </a:r>
            <a:r>
              <a:rPr kumimoji="0" lang="en-US" altLang="ko-KR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X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Wingdings" pitchFamily="2" charset="2"/>
              </a:rPr>
              <a:t>(Apr. 2025 ~ Dec. 2030)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46990527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19788</TotalTime>
  <Words>803</Words>
  <Application>Microsoft Macintosh PowerPoint</Application>
  <PresentationFormat>A4 용지(210x297mm)</PresentationFormat>
  <Paragraphs>154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디자인 사용자 지정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posco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POSCOUSER</dc:creator>
  <cp:lastModifiedBy>이상호(친환경철강소재과)</cp:lastModifiedBy>
  <cp:revision>389</cp:revision>
  <dcterms:created xsi:type="dcterms:W3CDTF">2018-04-11T04:06:36Z</dcterms:created>
  <dcterms:modified xsi:type="dcterms:W3CDTF">2026-02-04T01:47:22Z</dcterms:modified>
</cp:coreProperties>
</file>