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421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37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4F5F25-D29E-47AF-B354-70F62BAD4E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DA3FB3A-11A1-9365-AF66-63CDB10152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EB085DA-B589-D4E6-71CC-84D4C7CAC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1127766-447B-8DB7-817A-A2120E47A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D1CD4A2-F264-E497-5846-EAE2027BA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854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88B279B-4221-A348-2E99-C67E01955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5D2811E-7AD4-76DD-C49F-2395399FA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5CD4172-1F01-A511-E2AA-A47BE817B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4B32848-21DE-8AEA-6300-8638B4952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8B17E2B-A153-E620-A279-0BB602DF4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6531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0B2F39-EB72-438B-7ED2-42FB862CA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D0B2D88-FBB6-1B22-6FD2-CE0C7FF6E8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949F08B-F29E-6701-B222-C9DBB2B65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454D9F0-4DB4-0BB9-02D0-A60FC86D6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5CEE00F-0D97-CB3A-488E-5E81CB4DC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3893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90DF97-A88E-1464-838B-637C8C2B8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5CA092B-D668-EF08-64E1-A4585C7192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1E4BBB7-9877-D2FF-B2A6-C8F76FF0F0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B060AA7-5DBF-0BE4-ADA8-A2A270B45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7F5252-4AE2-9AC7-ECF9-2D1D9515B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522B68A-437B-48D0-BDB7-B3EE5E524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1165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6CF6EB-5B79-1886-5120-A52B86A12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34225D4-526E-F1CE-F653-2FE686D9D0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3C3338D-82A6-F2B3-D06D-C2C720A8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533770F-331A-3F88-5EA3-EE1FA938F7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F633B62-58DE-6AA2-BEBB-1D7EFC5BF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CA74AB7-F712-1569-0246-D2F2E265B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72FA13B-D88F-B66D-81EE-844A67F20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7A136F9-503D-047B-4933-ABCC62362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234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7DE226-93B9-06E7-2A67-D6B62BE74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E8BF598-0C27-C231-041E-4822CE7F6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AA380CF-A241-CEDA-0ADC-CF2D9DC2C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8877CB1-E782-0E62-1A7E-F46EA4787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7530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2F02105-D792-4257-A455-9AB0CC40D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4323BFA-963A-A19A-08B9-50A67F947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5531FDC-D595-2EC5-5CFC-2C954BEAC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6355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A68732-70C4-A0FF-1521-9D4EA1C84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965A92D-43C1-A07F-F272-04DE37B34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B59885E-8206-C033-6F9D-BB06CF51C5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219CC35-24A1-15FA-AF67-555E992A7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4797A42-9356-3221-8716-8E459E31C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68ACA50-4E16-E0D8-925D-DDC5FD003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3285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5D2522-C2EB-08EE-9E3D-9DAF382EA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EFC2FD4-D659-642E-5E44-D8EF790402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41574FA-EE6D-5B4C-50B8-1528BA0ED3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60BE887-B70D-E693-48D0-399435E33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A9EFB52-A107-D014-AE5F-8E8F44003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32FB0A8-CB8A-229B-F86F-6E7C57202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4178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05CD4E-BBA9-0235-D3BA-E1AD1717A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E8336D2-1E05-BD23-2735-FE9CAF8B78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D13D2DE-7E72-54C9-785A-95EFECA9E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DD7997A-1B15-F1C2-7448-E3C2D4111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540ED30-714D-0AFB-6918-063B0CBD8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9516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328623D-8836-C92B-D14B-B52949C6BF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992EB6E-2484-75C0-22D2-817CC0EE6E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F2D477E-4E50-7DE3-BEF5-78F7A7CA4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F66F079-889C-C4E8-3973-E93CDC142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1AAEE78-4500-CF3B-CA04-3F36A5285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9247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idx="10"/>
          </p:nvPr>
        </p:nvSpPr>
        <p:spPr>
          <a:xfrm>
            <a:off x="4654062" y="6515100"/>
            <a:ext cx="2827216" cy="4635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9D0EC-26F0-4589-BD9D-748E92EB9A8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7987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57F11D8-096A-75EC-7202-DADA4EAE1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BD84FAD-4D23-F219-BFC3-DE45E3E4B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239DE1C-73D0-BAD4-E461-C8D035C14C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E4E083B-31BA-03C3-AD83-F4608DBCAA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2EDE9F2-B82D-990A-D939-19EEA0A584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811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39">
            <a:extLst>
              <a:ext uri="{FF2B5EF4-FFF2-40B4-BE49-F238E27FC236}">
                <a16:creationId xmlns:a16="http://schemas.microsoft.com/office/drawing/2014/main" id="{959D99F8-A8D4-73E9-3FC1-59EBFDA97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311" y="1165938"/>
            <a:ext cx="109313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1pPr>
            <a:lvl2pPr marL="742950" indent="-28575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2pPr>
            <a:lvl3pPr marL="11430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3pPr>
            <a:lvl4pPr marL="16002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4pPr>
            <a:lvl5pPr marL="20574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9pPr>
          </a:lstStyle>
          <a:p>
            <a:pPr lvl="0">
              <a:defRPr/>
            </a:pPr>
            <a:r>
              <a:rPr lang="en-US" altLang="ko-K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study aimed to provide a reliable engineering tool to predict chemical reduction efficiency and  heat-flow behavior, moving beyond simple empirical data to a physics-based simulation approach.</a:t>
            </a:r>
          </a:p>
        </p:txBody>
      </p:sp>
      <p:sp>
        <p:nvSpPr>
          <p:cNvPr id="7" name="TextBox 42">
            <a:extLst>
              <a:ext uri="{FF2B5EF4-FFF2-40B4-BE49-F238E27FC236}">
                <a16:creationId xmlns:a16="http://schemas.microsoft.com/office/drawing/2014/main" id="{1B4FBDDA-9FAC-6643-3CF3-5A773FBC4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686" y="761115"/>
            <a:ext cx="6477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1pPr>
            <a:lvl2pPr marL="742950" indent="-28575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2pPr>
            <a:lvl3pPr marL="11430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3pPr>
            <a:lvl4pPr marL="16002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4pPr>
            <a:lvl5pPr marL="20574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9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</a:t>
            </a:r>
            <a:r>
              <a:rPr lang="en-US" altLang="ko-KR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Objectives</a:t>
            </a:r>
            <a:endParaRPr lang="ko-KR" altLang="en-US" sz="1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42">
            <a:extLst>
              <a:ext uri="{FF2B5EF4-FFF2-40B4-BE49-F238E27FC236}">
                <a16:creationId xmlns:a16="http://schemas.microsoft.com/office/drawing/2014/main" id="{28ECC3FB-AC5D-A49A-164F-F1A80FC85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152" y="2785215"/>
            <a:ext cx="6477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1pPr>
            <a:lvl2pPr marL="742950" indent="-28575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2pPr>
            <a:lvl3pPr marL="11430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3pPr>
            <a:lvl4pPr marL="16002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4pPr>
            <a:lvl5pPr marL="20574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9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</a:t>
            </a:r>
            <a:r>
              <a:rPr lang="en-US" altLang="ko-KR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Core Technical Achievements</a:t>
            </a:r>
            <a:endParaRPr lang="ko-KR" altLang="en-US" sz="1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BE3B12-92CF-03B8-D9BF-876BDEF25626}"/>
              </a:ext>
            </a:extLst>
          </p:cNvPr>
          <p:cNvSpPr txBox="1"/>
          <p:nvPr/>
        </p:nvSpPr>
        <p:spPr>
          <a:xfrm>
            <a:off x="2447701" y="252670"/>
            <a:ext cx="8605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Modeling and Simulation for </a:t>
            </a:r>
            <a:r>
              <a:rPr lang="en-US" altLang="ko-K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HyREX</a:t>
            </a:r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Hydrogen-Based Ironmaking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7F387FB-1A32-BD14-805E-9A4F32E08E4C}"/>
              </a:ext>
            </a:extLst>
          </p:cNvPr>
          <p:cNvSpPr txBox="1"/>
          <p:nvPr/>
        </p:nvSpPr>
        <p:spPr>
          <a:xfrm>
            <a:off x="425293" y="3326896"/>
            <a:ext cx="633988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en-US" altLang="ko-KR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Advanced Resistance Network: </a:t>
            </a:r>
            <a:r>
              <a:rPr lang="en-US" altLang="ko-KR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Implemented a refined resistance model (Gas Film, Diffusion, Chemical Reaction) covering 10 detailed reaction pathways.</a:t>
            </a:r>
          </a:p>
          <a:p>
            <a:pPr marL="28575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en-US" altLang="ko-KR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RTD-Kinetics Integration: </a:t>
            </a:r>
            <a:r>
              <a:rPr lang="en-US" altLang="ko-KR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Developed a methodology to quantify the efficiency gap between batch and continuous reactors resulting from non-ideal back-mixing.</a:t>
            </a:r>
          </a:p>
          <a:p>
            <a:pPr marL="28575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en-US" altLang="ko-KR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Exceptional Accuracy: </a:t>
            </a:r>
            <a:r>
              <a:rPr lang="en-US" altLang="ko-KR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Achieved </a:t>
            </a:r>
            <a:r>
              <a:rPr lang="en-US" altLang="ko-KR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FeO</a:t>
            </a:r>
            <a:r>
              <a:rPr lang="en-US" altLang="ko-KR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reduction degree error margin of only less</a:t>
            </a:r>
            <a:r>
              <a:rPr lang="ko-KR" alt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 2% compared to experimental data.</a:t>
            </a:r>
          </a:p>
          <a:p>
            <a:pPr marL="28575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en-US" altLang="ko-KR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Flow Regime Optimization: </a:t>
            </a:r>
            <a:r>
              <a:rPr lang="en-US" altLang="ko-KR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Identified stable gas velocities for Bubbling, Turbulent, and Fast fluidization to maximize gas-solid contact efficiency.</a:t>
            </a:r>
          </a:p>
        </p:txBody>
      </p:sp>
      <p:sp>
        <p:nvSpPr>
          <p:cNvPr id="2" name="TextBox 42">
            <a:extLst>
              <a:ext uri="{FF2B5EF4-FFF2-40B4-BE49-F238E27FC236}">
                <a16:creationId xmlns:a16="http://schemas.microsoft.com/office/drawing/2014/main" id="{3D9C2639-94AF-06B6-CB74-1440B03F6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152" y="1907411"/>
            <a:ext cx="6477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1pPr>
            <a:lvl2pPr marL="742950" indent="-28575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2pPr>
            <a:lvl3pPr marL="11430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3pPr>
            <a:lvl4pPr marL="16002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4pPr>
            <a:lvl5pPr marL="20574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9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</a:t>
            </a:r>
            <a:r>
              <a:rPr lang="en-US" altLang="ko-KR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period</a:t>
            </a:r>
            <a:endParaRPr lang="ko-KR" altLang="en-US" sz="1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직사각형 39">
            <a:extLst>
              <a:ext uri="{FF2B5EF4-FFF2-40B4-BE49-F238E27FC236}">
                <a16:creationId xmlns:a16="http://schemas.microsoft.com/office/drawing/2014/main" id="{F0DFE147-14E3-23FD-D394-99704AD9B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311" y="2327567"/>
            <a:ext cx="10931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1pPr>
            <a:lvl2pPr marL="742950" indent="-28575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2pPr>
            <a:lvl3pPr marL="11430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3pPr>
            <a:lvl4pPr marL="16002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4pPr>
            <a:lvl5pPr marL="20574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9pPr>
          </a:lstStyle>
          <a:p>
            <a:pPr lvl="0">
              <a:defRPr/>
            </a:pPr>
            <a:r>
              <a:rPr lang="en-US" altLang="ko-K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September 2022 ~ September 2026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8B65D201-88E3-271B-77C6-DCD153630A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9" b="9119"/>
          <a:stretch/>
        </p:blipFill>
        <p:spPr>
          <a:xfrm>
            <a:off x="6708152" y="1847760"/>
            <a:ext cx="4867019" cy="2824926"/>
          </a:xfrm>
          <a:prstGeom prst="rect">
            <a:avLst/>
          </a:prstGeom>
        </p:spPr>
      </p:pic>
      <p:grpSp>
        <p:nvGrpSpPr>
          <p:cNvPr id="11" name="그룹 10">
            <a:extLst>
              <a:ext uri="{FF2B5EF4-FFF2-40B4-BE49-F238E27FC236}">
                <a16:creationId xmlns:a16="http://schemas.microsoft.com/office/drawing/2014/main" id="{C5AD0BE3-BEBD-51CE-0BDA-FA91E4C8BB29}"/>
              </a:ext>
            </a:extLst>
          </p:cNvPr>
          <p:cNvGrpSpPr/>
          <p:nvPr/>
        </p:nvGrpSpPr>
        <p:grpSpPr>
          <a:xfrm>
            <a:off x="7286674" y="4648200"/>
            <a:ext cx="3766998" cy="2167403"/>
            <a:chOff x="6644640" y="1810681"/>
            <a:chExt cx="4785359" cy="2753332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FC2D47C8-521E-1DC6-FBF6-68C65F002E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7674"/>
            <a:stretch/>
          </p:blipFill>
          <p:spPr>
            <a:xfrm>
              <a:off x="6644640" y="1810681"/>
              <a:ext cx="4785359" cy="2753332"/>
            </a:xfrm>
            <a:prstGeom prst="rect">
              <a:avLst/>
            </a:prstGeom>
          </p:spPr>
        </p:pic>
        <p:cxnSp>
          <p:nvCxnSpPr>
            <p:cNvPr id="9" name="직선 화살표 연결선 8">
              <a:extLst>
                <a:ext uri="{FF2B5EF4-FFF2-40B4-BE49-F238E27FC236}">
                  <a16:creationId xmlns:a16="http://schemas.microsoft.com/office/drawing/2014/main" id="{7D8B0DCE-2279-51DA-A047-FAEB930D04B7}"/>
                </a:ext>
              </a:extLst>
            </p:cNvPr>
            <p:cNvCxnSpPr/>
            <p:nvPr/>
          </p:nvCxnSpPr>
          <p:spPr>
            <a:xfrm>
              <a:off x="9037319" y="2926080"/>
              <a:ext cx="951412" cy="409303"/>
            </a:xfrm>
            <a:prstGeom prst="straightConnector1">
              <a:avLst/>
            </a:prstGeom>
            <a:ln w="28575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61315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138</Words>
  <Application>Microsoft Macintosh PowerPoint</Application>
  <PresentationFormat>와이드스크린</PresentationFormat>
  <Paragraphs>10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Times New Roman</vt:lpstr>
      <vt:lpstr>Wingdings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EASTSEA ONE</dc:creator>
  <cp:lastModifiedBy>이상호(친환경철강소재과)</cp:lastModifiedBy>
  <cp:revision>7</cp:revision>
  <dcterms:created xsi:type="dcterms:W3CDTF">2026-01-30T06:49:43Z</dcterms:created>
  <dcterms:modified xsi:type="dcterms:W3CDTF">2026-02-04T01:41:38Z</dcterms:modified>
</cp:coreProperties>
</file>