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A54"/>
    <a:srgbClr val="DF2D79"/>
    <a:srgbClr val="E96DA2"/>
    <a:srgbClr val="001642"/>
    <a:srgbClr val="00339E"/>
    <a:srgbClr val="199CFF"/>
    <a:srgbClr val="E4B338"/>
    <a:srgbClr val="D5A01D"/>
    <a:srgbClr val="43CEFF"/>
    <a:srgbClr val="E971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288A0B-0D96-4A58-9ED8-59F13FBD5C5D}" v="2" dt="2026-02-02T08:48:52.140"/>
    <p1510:client id="{864CF356-0483-4B79-BE1A-47262F7E8188}" v="3" dt="2026-02-02T05:55:14.9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3469" autoAdjust="0"/>
  </p:normalViewPr>
  <p:slideViewPr>
    <p:cSldViewPr snapToGrid="0">
      <p:cViewPr varScale="1">
        <p:scale>
          <a:sx n="119" d="100"/>
          <a:sy n="119" d="100"/>
        </p:scale>
        <p:origin x="1208" y="192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8BC8B-EEC5-4014-8B30-F5995566C05E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22149-92AD-4BEF-A35F-98DB7CF64F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2485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22149-92AD-4BEF-A35F-98DB7CF64FC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6053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919964-E932-8D2A-EDBE-EEC841957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EBE8984-2AC4-A340-EF04-3C7DD4D76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74D6D4-9636-32A0-F0F1-9E15ACB52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C097AD3-8EB2-9019-9CC1-6224C697D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13D0FC-9D32-96B2-13B8-2CDC62A08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4232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BEDA87-DE35-34AB-5B91-FB67BA86E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49A8925-934D-47D0-CE0A-C11751EB3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559BB3E-1A89-776F-A389-88891C381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07BFDB-7B6B-3D7A-9A49-B5F055738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2FCCDE-EB2A-ABAA-2BC2-CC038EEC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2187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303400-B1AB-52D2-9F7F-7B4EB2A7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6DA2D6-7190-0B12-3FB4-E33A4EC41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7B4632-931D-DA7F-FF93-4813DAC4B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BDD43C5-2072-CDE0-6C27-59A3AC8A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43179E-28D3-9784-0207-4F265AFF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597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00074E-3647-2F39-1BD8-A649BCCD8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D97689C-15CB-1EAB-055A-F6075AC227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19231B4-357A-5291-3A7E-DEBE4B739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083E60D-D4CD-6475-6D5B-BAA14F8E5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34A5DA3-93E1-6E8C-F720-FFBF01953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64B9DD9-3903-7AAE-46C1-E865ED45C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8127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4BF5DA-C1A5-6574-3802-ACD8FA4C0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370CFF-C60B-51E7-A9F3-78A8451C3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4C11455-2E12-D7FA-E035-B050D6066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6C6945E-EEF1-4C9D-5A44-779EF3843C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1ED672A-7E7C-3523-D951-23AE81703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A74A8BB-6C60-961B-8242-22745E2E5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16B0811-0393-3796-AA18-BF538492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023C036-0F87-2395-938A-1751C466A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718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23B4E6-0667-B72B-9A76-46F22A1B8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1007237-98AB-C1E5-ABFE-D2FEE25E2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52B05D9-3840-D7F2-C905-141500537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3503A21-8281-99E7-7BCC-FE62DAF01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699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377B424-729F-CE52-8C1C-E0993011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1EAA5D6-460D-7B5A-BF35-58E96E860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700A6D-9E75-7E7D-FE2A-6044CCE3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797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8BB410-875F-3A53-FD03-22216B2A0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530132A-D729-862E-2B5B-27D965D3D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49CD36E-7CEC-D2A7-D613-C5ED174B1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BFB7581-45B5-B2FC-55D9-BE736A0C9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B9E3E4C-9837-CD81-E876-2D35D78A8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766A4E3-F29A-94D3-750B-BB65F13D3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970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56A926-F8CA-791B-34D9-E76023AF1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578404D-E54A-8C4C-A001-AD59405B8F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53D8D3F-8C15-41BA-A896-00C59E9F3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82DC54A-F96B-091F-5A65-03ECEAC49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55C55F3-3E41-023A-C3E2-93094A584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7A002DC-564F-427A-B33F-8C0CF1956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653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F437C2-A781-7AD6-345B-B2C8B6979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592CDFD-531A-D321-1157-4DC6D713A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F6E221-F9B5-3339-EAE6-532F9D1AE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870BE5-F902-BC14-2D8E-D2162327E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9B50B1-C6C2-2DEC-BA79-ADB027A80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318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1CAF41B-9054-CAF6-1842-7CC15E514E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0364996-2CB9-263C-EA23-EB59D8DE2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D8802C-8351-6596-FBF1-4D772CE0D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58FE71E-9665-DC20-6940-DB5E50A9A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EEB4526-BF8A-BC6B-F0CE-27B0FFD6F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6590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7E69918-8B46-1057-C461-BBB2008A5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D58A21F-DA67-AAE0-95FC-26300EA1E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9078A1-F455-C7F9-634F-54F8BDC122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A84976-F6E2-4ED4-87F6-D5935E897F07}" type="datetimeFigureOut">
              <a:rPr lang="ko-KR" altLang="en-US" smtClean="0"/>
              <a:t>2026. 2. 4.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A777FFC-F7AD-FD56-6691-CDF12D564A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2FD6D4-99E7-809F-08FE-45C290DE6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C7EF93-E4E9-4E89-8CE4-3D409615F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2958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직사각형 278">
            <a:extLst>
              <a:ext uri="{FF2B5EF4-FFF2-40B4-BE49-F238E27FC236}">
                <a16:creationId xmlns:a16="http://schemas.microsoft.com/office/drawing/2014/main" id="{9CD84372-FC76-0C5C-E871-679E3CD10A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63000">
                <a:schemeClr val="bg1"/>
              </a:gs>
              <a:gs pos="76000">
                <a:schemeClr val="tx2">
                  <a:lumMod val="50000"/>
                  <a:lumOff val="50000"/>
                </a:schemeClr>
              </a:gs>
              <a:gs pos="87000">
                <a:srgbClr val="DF2D79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gradFill flip="none" rotWithShape="1">
                <a:gsLst>
                  <a:gs pos="100000">
                    <a:schemeClr val="accent4">
                      <a:lumMod val="67000"/>
                    </a:schemeClr>
                  </a:gs>
                  <a:gs pos="74000">
                    <a:schemeClr val="accent4">
                      <a:lumMod val="97000"/>
                      <a:lumOff val="3000"/>
                    </a:schemeClr>
                  </a:gs>
                </a:gsLst>
                <a:lin ang="16200000" scaled="1"/>
                <a:tileRect/>
              </a:gra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6ACEA93-AC1B-2128-D550-7398EBAE113F}"/>
              </a:ext>
            </a:extLst>
          </p:cNvPr>
          <p:cNvSpPr/>
          <p:nvPr/>
        </p:nvSpPr>
        <p:spPr>
          <a:xfrm>
            <a:off x="626163" y="972331"/>
            <a:ext cx="3347637" cy="580389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C5A451D-B6A9-DB62-DE81-58425D2E6718}"/>
              </a:ext>
            </a:extLst>
          </p:cNvPr>
          <p:cNvSpPr txBox="1"/>
          <p:nvPr/>
        </p:nvSpPr>
        <p:spPr>
          <a:xfrm>
            <a:off x="626163" y="5387631"/>
            <a:ext cx="250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ACTIONS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8C87ED-97A1-8581-9FA0-9A7FD434D2F3}"/>
              </a:ext>
            </a:extLst>
          </p:cNvPr>
          <p:cNvSpPr txBox="1"/>
          <p:nvPr/>
        </p:nvSpPr>
        <p:spPr>
          <a:xfrm>
            <a:off x="213388" y="80542"/>
            <a:ext cx="8044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effectLst>
                  <a:glow rad="63500">
                    <a:schemeClr val="bg2">
                      <a:lumMod val="2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F0502020204030204" pitchFamily="2" charset="0"/>
                <a:cs typeface="Arial" panose="020B0604020202020204" pitchFamily="34" charset="0"/>
              </a:rPr>
              <a:t>Basic design development of electric smelting furnace</a:t>
            </a:r>
          </a:p>
          <a:p>
            <a:r>
              <a:rPr lang="en-US" altLang="ko-KR" sz="2400" dirty="0">
                <a:solidFill>
                  <a:schemeClr val="bg1"/>
                </a:solidFill>
                <a:effectLst>
                  <a:glow rad="63500">
                    <a:schemeClr val="bg2">
                      <a:lumMod val="2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F0502020204030204" pitchFamily="2" charset="0"/>
                <a:cs typeface="Arial" panose="020B0604020202020204" pitchFamily="34" charset="0"/>
              </a:rPr>
              <a:t>for hydrogen reduction ironmaking process</a:t>
            </a:r>
            <a:endParaRPr lang="ko-KR" altLang="en-US" sz="2400" dirty="0">
              <a:solidFill>
                <a:schemeClr val="bg1"/>
              </a:solidFill>
              <a:effectLst>
                <a:glow rad="63500">
                  <a:schemeClr val="bg2">
                    <a:lumMod val="2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F0502020204030204" pitchFamily="2" charset="0"/>
              <a:cs typeface="Arial" panose="020B0604020202020204" pitchFamily="34" charset="0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068C451-211D-739C-E0B9-8365A68B03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450" b="6946"/>
          <a:stretch>
            <a:fillRect/>
          </a:stretch>
        </p:blipFill>
        <p:spPr>
          <a:xfrm>
            <a:off x="850593" y="2911811"/>
            <a:ext cx="2898776" cy="2283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91B88E1-A5FB-753D-2C9F-2F81C6F495B0}"/>
              </a:ext>
            </a:extLst>
          </p:cNvPr>
          <p:cNvSpPr txBox="1"/>
          <p:nvPr/>
        </p:nvSpPr>
        <p:spPr>
          <a:xfrm>
            <a:off x="626163" y="972331"/>
            <a:ext cx="250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u="sng" dirty="0">
                <a:solidFill>
                  <a:schemeClr val="bg1"/>
                </a:solidFill>
                <a:latin typeface="Arial Black" panose="020B0A04020102020204" pitchFamily="34" charset="0"/>
              </a:rPr>
              <a:t>1. INVESTIGATION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46590F-E2D0-B666-8690-95A0B7FC4C0E}"/>
              </a:ext>
            </a:extLst>
          </p:cNvPr>
          <p:cNvSpPr txBox="1"/>
          <p:nvPr/>
        </p:nvSpPr>
        <p:spPr>
          <a:xfrm>
            <a:off x="626162" y="1263161"/>
            <a:ext cx="3246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C</a:t>
            </a:r>
            <a:r>
              <a:rPr lang="en-US" altLang="ko-KR" sz="16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arbon</a:t>
            </a:r>
            <a:r>
              <a:rPr lang="en-US" altLang="ko-KR" sz="28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source effect in</a:t>
            </a:r>
          </a:p>
          <a:p>
            <a:pPr algn="ctr"/>
            <a:r>
              <a:rPr lang="en-US" altLang="ko-KR" sz="16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Electric Smelting Furnace (ESF)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F19950C-7B79-EC05-61CD-E5B40D3B228E}"/>
              </a:ext>
            </a:extLst>
          </p:cNvPr>
          <p:cNvSpPr txBox="1"/>
          <p:nvPr/>
        </p:nvSpPr>
        <p:spPr>
          <a:xfrm>
            <a:off x="626162" y="2429064"/>
            <a:ext cx="3246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T</a:t>
            </a:r>
            <a:r>
              <a:rPr lang="en-US" altLang="ko-KR" sz="16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hermodynamic</a:t>
            </a:r>
            <a:r>
              <a:rPr lang="en-US" altLang="ko-KR" sz="16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forecasting</a:t>
            </a: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FE9C755A-3A26-DBDE-C977-507C59AA9CF4}"/>
              </a:ext>
            </a:extLst>
          </p:cNvPr>
          <p:cNvSpPr/>
          <p:nvPr/>
        </p:nvSpPr>
        <p:spPr>
          <a:xfrm>
            <a:off x="1833000" y="3421266"/>
            <a:ext cx="1193532" cy="606391"/>
          </a:xfrm>
          <a:prstGeom prst="roundRect">
            <a:avLst/>
          </a:prstGeom>
          <a:noFill/>
          <a:ln w="38100">
            <a:solidFill>
              <a:schemeClr val="bg1"/>
            </a:solidFill>
          </a:ln>
          <a:effectLst>
            <a:glow rad="38100">
              <a:schemeClr val="tx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F1125A0-18C4-7E56-DE70-CE13435DA480}"/>
              </a:ext>
            </a:extLst>
          </p:cNvPr>
          <p:cNvSpPr txBox="1"/>
          <p:nvPr/>
        </p:nvSpPr>
        <p:spPr>
          <a:xfrm>
            <a:off x="626162" y="6117159"/>
            <a:ext cx="3347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</a:t>
            </a:r>
            <a:r>
              <a:rPr lang="en-US" altLang="ko-KR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Ash</a:t>
            </a: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effect</a:t>
            </a:r>
            <a:r>
              <a:rPr lang="ko-KR" altLang="en-US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on</a:t>
            </a:r>
            <a:r>
              <a:rPr lang="ko-KR" altLang="en-US" sz="1600" dirty="0">
                <a:solidFill>
                  <a:schemeClr val="bg1"/>
                </a:solidFill>
                <a:latin typeface="HGPSoeiKakugothicUB" panose="020B0A00000000000000" pitchFamily="34" charset="-128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slag properties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De-S, De-P by </a:t>
            </a:r>
            <a:r>
              <a:rPr lang="en-US" altLang="ko-KR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ESF slag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B651A57-A22A-3F79-82AC-C57D3267AE0E}"/>
              </a:ext>
            </a:extLst>
          </p:cNvPr>
          <p:cNvSpPr txBox="1"/>
          <p:nvPr/>
        </p:nvSpPr>
        <p:spPr>
          <a:xfrm>
            <a:off x="896202" y="4058638"/>
            <a:ext cx="2321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Slag formation in ESF</a:t>
            </a:r>
          </a:p>
          <a:p>
            <a:pPr algn="ctr"/>
            <a:r>
              <a:rPr lang="en-US" altLang="ko-KR" sz="16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= </a:t>
            </a:r>
            <a:r>
              <a:rPr lang="en-US" altLang="ko-KR" sz="1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Ash</a:t>
            </a:r>
            <a:r>
              <a:rPr lang="en-US" altLang="ko-KR" sz="16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 + Gangue + Flux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E52ABB2-3CCA-5A55-999E-E6341746844A}"/>
              </a:ext>
            </a:extLst>
          </p:cNvPr>
          <p:cNvSpPr txBox="1"/>
          <p:nvPr/>
        </p:nvSpPr>
        <p:spPr>
          <a:xfrm>
            <a:off x="987007" y="4734913"/>
            <a:ext cx="2321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From carbon source</a:t>
            </a:r>
          </a:p>
        </p:txBody>
      </p: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4EE55506-0DEA-18E1-332B-36C89BEB5A64}"/>
              </a:ext>
            </a:extLst>
          </p:cNvPr>
          <p:cNvCxnSpPr>
            <a:cxnSpLocks/>
          </p:cNvCxnSpPr>
          <p:nvPr/>
        </p:nvCxnSpPr>
        <p:spPr>
          <a:xfrm rot="10800000" flipV="1">
            <a:off x="987007" y="4613708"/>
            <a:ext cx="519818" cy="320961"/>
          </a:xfrm>
          <a:prstGeom prst="bentConnector3">
            <a:avLst>
              <a:gd name="adj1" fmla="val 109162"/>
            </a:avLst>
          </a:prstGeom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25400">
              <a:schemeClr val="tx1"/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2F2F87FA-1506-3FB8-C7A7-4CC8300E3D68}"/>
              </a:ext>
            </a:extLst>
          </p:cNvPr>
          <p:cNvSpPr txBox="1"/>
          <p:nvPr/>
        </p:nvSpPr>
        <p:spPr>
          <a:xfrm>
            <a:off x="632323" y="5655202"/>
            <a:ext cx="3192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effectLst/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T</a:t>
            </a:r>
            <a:r>
              <a:rPr lang="en-US" altLang="ko-KR" sz="1600" dirty="0">
                <a:solidFill>
                  <a:schemeClr val="bg1"/>
                </a:solidFill>
                <a:effectLst/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hermodynamic Prediction of</a:t>
            </a:r>
            <a:endParaRPr lang="en-US" altLang="ko-KR" sz="1600" dirty="0"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6F2D2325-8C6F-1BBB-5079-CAEF33E9B32A}"/>
              </a:ext>
            </a:extLst>
          </p:cNvPr>
          <p:cNvSpPr/>
          <p:nvPr/>
        </p:nvSpPr>
        <p:spPr>
          <a:xfrm>
            <a:off x="1833000" y="5340650"/>
            <a:ext cx="1285875" cy="40066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1946814E-D404-D90F-27BF-AF1A6C1DC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2446" y="5372113"/>
            <a:ext cx="1046983" cy="337736"/>
          </a:xfrm>
          <a:prstGeom prst="rect">
            <a:avLst/>
          </a:prstGeom>
        </p:spPr>
      </p:pic>
      <p:sp>
        <p:nvSpPr>
          <p:cNvPr id="75" name="직사각형 74">
            <a:extLst>
              <a:ext uri="{FF2B5EF4-FFF2-40B4-BE49-F238E27FC236}">
                <a16:creationId xmlns:a16="http://schemas.microsoft.com/office/drawing/2014/main" id="{C27D73DE-F850-D514-98EA-2590666045DD}"/>
              </a:ext>
            </a:extLst>
          </p:cNvPr>
          <p:cNvSpPr/>
          <p:nvPr/>
        </p:nvSpPr>
        <p:spPr>
          <a:xfrm>
            <a:off x="4418366" y="972113"/>
            <a:ext cx="3347637" cy="580389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8BC10ED-7BE7-F11B-CC4C-8DB35F6B577C}"/>
              </a:ext>
            </a:extLst>
          </p:cNvPr>
          <p:cNvSpPr txBox="1"/>
          <p:nvPr/>
        </p:nvSpPr>
        <p:spPr>
          <a:xfrm>
            <a:off x="4418366" y="972113"/>
            <a:ext cx="250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u="sng" dirty="0">
                <a:solidFill>
                  <a:schemeClr val="bg1"/>
                </a:solidFill>
                <a:latin typeface="Arial Black" panose="020B0A04020102020204" pitchFamily="34" charset="0"/>
              </a:rPr>
              <a:t>2. VERIFICATION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5EAA437-423E-932C-D9D6-E90CF7A17A0D}"/>
              </a:ext>
            </a:extLst>
          </p:cNvPr>
          <p:cNvSpPr/>
          <p:nvPr/>
        </p:nvSpPr>
        <p:spPr>
          <a:xfrm>
            <a:off x="8193407" y="972113"/>
            <a:ext cx="3347637" cy="580389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4D85D74-93C9-1604-6A57-B995A67DAA62}"/>
              </a:ext>
            </a:extLst>
          </p:cNvPr>
          <p:cNvSpPr txBox="1"/>
          <p:nvPr/>
        </p:nvSpPr>
        <p:spPr>
          <a:xfrm>
            <a:off x="8193407" y="972113"/>
            <a:ext cx="250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u="sng" dirty="0">
                <a:solidFill>
                  <a:schemeClr val="bg1"/>
                </a:solidFill>
                <a:latin typeface="Arial Black" panose="020B0A04020102020204" pitchFamily="34" charset="0"/>
              </a:rPr>
              <a:t>3. SUGGESTION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687701B-2E47-592E-2633-DABA493F4CB6}"/>
              </a:ext>
            </a:extLst>
          </p:cNvPr>
          <p:cNvSpPr txBox="1"/>
          <p:nvPr/>
        </p:nvSpPr>
        <p:spPr>
          <a:xfrm>
            <a:off x="4469166" y="1263161"/>
            <a:ext cx="3246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M</a:t>
            </a:r>
            <a:r>
              <a:rPr lang="en-US" altLang="ko-KR" sz="16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elting</a:t>
            </a:r>
            <a:r>
              <a:rPr lang="en-US" altLang="ko-KR" sz="16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behavior of</a:t>
            </a:r>
          </a:p>
          <a:p>
            <a:pPr algn="ctr"/>
            <a:r>
              <a:rPr lang="en-US" altLang="ko-KR" sz="16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carburized H</a:t>
            </a:r>
            <a:r>
              <a:rPr lang="en-US" altLang="ko-KR" sz="1600" baseline="-250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2</a:t>
            </a:r>
            <a:r>
              <a:rPr lang="en-US" altLang="ko-KR" sz="16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-DRI at high T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4F7461C-50C6-AB10-AAF8-BC34C4D95812}"/>
              </a:ext>
            </a:extLst>
          </p:cNvPr>
          <p:cNvSpPr txBox="1"/>
          <p:nvPr/>
        </p:nvSpPr>
        <p:spPr>
          <a:xfrm>
            <a:off x="4421860" y="5387631"/>
            <a:ext cx="250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ACTIONS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33EE768-C708-F3CD-0879-DE1F11DC3EC6}"/>
              </a:ext>
            </a:extLst>
          </p:cNvPr>
          <p:cNvSpPr txBox="1"/>
          <p:nvPr/>
        </p:nvSpPr>
        <p:spPr>
          <a:xfrm>
            <a:off x="4421859" y="6117159"/>
            <a:ext cx="3344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</a:t>
            </a:r>
            <a:r>
              <a:rPr lang="en-US" altLang="ko-KR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Melting </a:t>
            </a: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temperature of H</a:t>
            </a:r>
            <a:r>
              <a:rPr lang="en-US" altLang="ko-KR" sz="1600" baseline="-250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2</a:t>
            </a: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-DRI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</a:t>
            </a:r>
            <a:r>
              <a:rPr lang="en-US" altLang="ko-KR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Maintenance </a:t>
            </a: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of gangue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96AA7F8-2F8F-5051-15C6-0BDCA7DEA512}"/>
              </a:ext>
            </a:extLst>
          </p:cNvPr>
          <p:cNvSpPr txBox="1"/>
          <p:nvPr/>
        </p:nvSpPr>
        <p:spPr>
          <a:xfrm>
            <a:off x="4428020" y="5655202"/>
            <a:ext cx="3192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effectLst/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C</a:t>
            </a:r>
            <a:r>
              <a:rPr lang="en-US" altLang="ko-KR" sz="1600" dirty="0">
                <a:solidFill>
                  <a:schemeClr val="bg1"/>
                </a:solidFill>
                <a:effectLst/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arburization effect </a:t>
            </a: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on</a:t>
            </a:r>
            <a:endParaRPr lang="en-US" altLang="ko-KR" sz="1600" dirty="0">
              <a:solidFill>
                <a:schemeClr val="accent4">
                  <a:lumMod val="60000"/>
                  <a:lumOff val="40000"/>
                </a:schemeClr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2C88FC0-2F2E-2EF9-1B29-51B415D8A5B7}"/>
              </a:ext>
            </a:extLst>
          </p:cNvPr>
          <p:cNvSpPr txBox="1"/>
          <p:nvPr/>
        </p:nvSpPr>
        <p:spPr>
          <a:xfrm>
            <a:off x="626163" y="2149780"/>
            <a:ext cx="250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HOW?</a:t>
            </a:r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862A7BB5-72D6-6DE9-6647-E71E9D5B9C14}"/>
              </a:ext>
            </a:extLst>
          </p:cNvPr>
          <p:cNvCxnSpPr>
            <a:cxnSpLocks/>
          </p:cNvCxnSpPr>
          <p:nvPr/>
        </p:nvCxnSpPr>
        <p:spPr>
          <a:xfrm>
            <a:off x="710578" y="2080227"/>
            <a:ext cx="316734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47F226EB-90B8-C72C-6A13-C598D5E9C001}"/>
              </a:ext>
            </a:extLst>
          </p:cNvPr>
          <p:cNvCxnSpPr>
            <a:cxnSpLocks/>
          </p:cNvCxnSpPr>
          <p:nvPr/>
        </p:nvCxnSpPr>
        <p:spPr>
          <a:xfrm>
            <a:off x="710578" y="5233796"/>
            <a:ext cx="316734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DB6B27C5-1EA2-0FC5-A912-2CCE7A54DF54}"/>
              </a:ext>
            </a:extLst>
          </p:cNvPr>
          <p:cNvSpPr txBox="1"/>
          <p:nvPr/>
        </p:nvSpPr>
        <p:spPr>
          <a:xfrm>
            <a:off x="8193408" y="5387631"/>
            <a:ext cx="250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ACTIONS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809669B-7B79-4742-603C-9662A1B79E86}"/>
              </a:ext>
            </a:extLst>
          </p:cNvPr>
          <p:cNvSpPr txBox="1"/>
          <p:nvPr/>
        </p:nvSpPr>
        <p:spPr>
          <a:xfrm>
            <a:off x="8193407" y="6117159"/>
            <a:ext cx="3344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</a:t>
            </a:r>
            <a:r>
              <a:rPr lang="en-US" altLang="ko-KR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Promote</a:t>
            </a: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melting of H</a:t>
            </a:r>
            <a:r>
              <a:rPr lang="en-US" altLang="ko-KR" sz="1600" baseline="-250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2</a:t>
            </a: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-DRI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 </a:t>
            </a:r>
            <a:r>
              <a:rPr lang="en-US" altLang="ko-KR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Control </a:t>
            </a: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gangue and ash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03A5EF3-3C60-20F4-B116-052E7EFA9022}"/>
              </a:ext>
            </a:extLst>
          </p:cNvPr>
          <p:cNvSpPr txBox="1"/>
          <p:nvPr/>
        </p:nvSpPr>
        <p:spPr>
          <a:xfrm>
            <a:off x="8199568" y="5655202"/>
            <a:ext cx="3192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effectLst/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D</a:t>
            </a:r>
            <a:r>
              <a:rPr lang="en-US" altLang="ko-KR" sz="1600" dirty="0">
                <a:solidFill>
                  <a:schemeClr val="bg1"/>
                </a:solidFill>
                <a:effectLst/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esign of carbon </a:t>
            </a:r>
            <a:r>
              <a:rPr lang="en-US" altLang="ko-KR" sz="1600" dirty="0">
                <a:solidFill>
                  <a:schemeClr val="bg1"/>
                </a:solidFill>
                <a:latin typeface="HGPSoeiKakugothicUB" panose="020B0A00000000000000" pitchFamily="34" charset="-128"/>
                <a:ea typeface="HGPSoeiKakugothicUB" panose="020B0A00000000000000" pitchFamily="34" charset="-128"/>
              </a:rPr>
              <a:t>and flux to</a:t>
            </a:r>
            <a:endParaRPr lang="en-US" altLang="ko-KR" sz="1600" dirty="0">
              <a:solidFill>
                <a:schemeClr val="accent4">
                  <a:lumMod val="60000"/>
                  <a:lumOff val="40000"/>
                </a:schemeClr>
              </a:solidFill>
              <a:latin typeface="HGPSoeiKakugothicUB" panose="020B0A00000000000000" pitchFamily="34" charset="-128"/>
              <a:ea typeface="HGPSoeiKakugothicUB" panose="020B0A00000000000000" pitchFamily="34" charset="-128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256CA86-43EA-CA41-5A3E-D5A24052859F}"/>
              </a:ext>
            </a:extLst>
          </p:cNvPr>
          <p:cNvSpPr txBox="1"/>
          <p:nvPr/>
        </p:nvSpPr>
        <p:spPr>
          <a:xfrm>
            <a:off x="4418366" y="2149780"/>
            <a:ext cx="250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HOW?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D4BC9EE-17C3-2FD3-D419-6BE679B608B0}"/>
              </a:ext>
            </a:extLst>
          </p:cNvPr>
          <p:cNvSpPr txBox="1"/>
          <p:nvPr/>
        </p:nvSpPr>
        <p:spPr>
          <a:xfrm>
            <a:off x="4469166" y="2429064"/>
            <a:ext cx="3246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M</a:t>
            </a:r>
            <a:r>
              <a:rPr lang="en-US" altLang="ko-KR" sz="16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orphology</a:t>
            </a:r>
            <a:r>
              <a:rPr lang="en-US" altLang="ko-KR" sz="160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observation</a:t>
            </a:r>
          </a:p>
        </p:txBody>
      </p:sp>
      <p:pic>
        <p:nvPicPr>
          <p:cNvPr id="112" name="그림 111" descr="양초, 호박, 열, 빛이(가) 표시된 사진&#10;&#10;자동 생성된 설명">
            <a:extLst>
              <a:ext uri="{FF2B5EF4-FFF2-40B4-BE49-F238E27FC236}">
                <a16:creationId xmlns:a16="http://schemas.microsoft.com/office/drawing/2014/main" id="{ABD34E69-D24F-1219-8948-B4B1DB19F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4" t="39244" r="37741" b="46253"/>
          <a:stretch>
            <a:fillRect/>
          </a:stretch>
        </p:blipFill>
        <p:spPr>
          <a:xfrm>
            <a:off x="4535485" y="3942286"/>
            <a:ext cx="1537229" cy="1148400"/>
          </a:xfrm>
          <a:prstGeom prst="rect">
            <a:avLst/>
          </a:prstGeom>
        </p:spPr>
      </p:pic>
      <p:pic>
        <p:nvPicPr>
          <p:cNvPr id="113" name="그림 112" descr="지도, 스크린샷이(가) 표시된 사진&#10;&#10;자동 생성된 설명">
            <a:extLst>
              <a:ext uri="{FF2B5EF4-FFF2-40B4-BE49-F238E27FC236}">
                <a16:creationId xmlns:a16="http://schemas.microsoft.com/office/drawing/2014/main" id="{50A06BAE-60EA-ACA8-4A48-FF09BE2B13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4"/>
          <a:stretch>
            <a:fillRect/>
          </a:stretch>
        </p:blipFill>
        <p:spPr>
          <a:xfrm>
            <a:off x="6124292" y="3942286"/>
            <a:ext cx="1524591" cy="114717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3F275866-56AC-D889-4149-DFD83E1B27D3}"/>
              </a:ext>
            </a:extLst>
          </p:cNvPr>
          <p:cNvSpPr txBox="1"/>
          <p:nvPr/>
        </p:nvSpPr>
        <p:spPr>
          <a:xfrm>
            <a:off x="4535484" y="3300107"/>
            <a:ext cx="1537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M</a:t>
            </a:r>
            <a:r>
              <a:rPr lang="en-US" altLang="ko-KR" sz="4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a</a:t>
            </a:r>
            <a:r>
              <a:rPr lang="en-US" altLang="ko-KR" sz="16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cro-scale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24762F2-FA4E-DBC5-1CDE-1229114E33F4}"/>
              </a:ext>
            </a:extLst>
          </p:cNvPr>
          <p:cNvSpPr txBox="1"/>
          <p:nvPr/>
        </p:nvSpPr>
        <p:spPr>
          <a:xfrm>
            <a:off x="6119288" y="3300107"/>
            <a:ext cx="1537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M</a:t>
            </a:r>
            <a:r>
              <a:rPr lang="en-US" altLang="ko-KR" sz="4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i</a:t>
            </a:r>
            <a:r>
              <a:rPr lang="en-US" altLang="ko-KR" sz="16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cro-scale</a:t>
            </a:r>
          </a:p>
        </p:txBody>
      </p:sp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919CA197-8C74-E203-4371-4314D282684B}"/>
              </a:ext>
            </a:extLst>
          </p:cNvPr>
          <p:cNvCxnSpPr>
            <a:cxnSpLocks/>
          </p:cNvCxnSpPr>
          <p:nvPr/>
        </p:nvCxnSpPr>
        <p:spPr>
          <a:xfrm>
            <a:off x="4508510" y="5233796"/>
            <a:ext cx="316734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7F0DA464-5CA4-9F28-FE36-960314474422}"/>
              </a:ext>
            </a:extLst>
          </p:cNvPr>
          <p:cNvCxnSpPr>
            <a:cxnSpLocks/>
          </p:cNvCxnSpPr>
          <p:nvPr/>
        </p:nvCxnSpPr>
        <p:spPr>
          <a:xfrm>
            <a:off x="4508510" y="2080227"/>
            <a:ext cx="316734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화살표: 아래로 구부러짐 118">
            <a:extLst>
              <a:ext uri="{FF2B5EF4-FFF2-40B4-BE49-F238E27FC236}">
                <a16:creationId xmlns:a16="http://schemas.microsoft.com/office/drawing/2014/main" id="{06BA684D-9D3C-9C73-BF89-B0642B5AB147}"/>
              </a:ext>
            </a:extLst>
          </p:cNvPr>
          <p:cNvSpPr/>
          <p:nvPr/>
        </p:nvSpPr>
        <p:spPr>
          <a:xfrm rot="21370001">
            <a:off x="4899119" y="3003176"/>
            <a:ext cx="1756278" cy="477139"/>
          </a:xfrm>
          <a:prstGeom prst="curvedDownArrow">
            <a:avLst>
              <a:gd name="adj1" fmla="val 19531"/>
              <a:gd name="adj2" fmla="val 50000"/>
              <a:gd name="adj3" fmla="val 41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2DBC20D0-90EA-56A1-BE1B-7316DF26BEA2}"/>
              </a:ext>
            </a:extLst>
          </p:cNvPr>
          <p:cNvSpPr/>
          <p:nvPr/>
        </p:nvSpPr>
        <p:spPr>
          <a:xfrm>
            <a:off x="5100638" y="4456113"/>
            <a:ext cx="369093" cy="2833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화살표: 오른쪽 121">
            <a:extLst>
              <a:ext uri="{FF2B5EF4-FFF2-40B4-BE49-F238E27FC236}">
                <a16:creationId xmlns:a16="http://schemas.microsoft.com/office/drawing/2014/main" id="{00D9BBE2-FBE5-DF12-22AC-66C87D170E75}"/>
              </a:ext>
            </a:extLst>
          </p:cNvPr>
          <p:cNvSpPr/>
          <p:nvPr/>
        </p:nvSpPr>
        <p:spPr>
          <a:xfrm>
            <a:off x="5469730" y="4508579"/>
            <a:ext cx="602457" cy="190500"/>
          </a:xfrm>
          <a:prstGeom prst="rightArrow">
            <a:avLst>
              <a:gd name="adj1" fmla="val 40000"/>
              <a:gd name="adj2" fmla="val 14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05517095-0FD7-B279-C6F6-383389A0D585}"/>
              </a:ext>
            </a:extLst>
          </p:cNvPr>
          <p:cNvCxnSpPr>
            <a:cxnSpLocks/>
          </p:cNvCxnSpPr>
          <p:nvPr/>
        </p:nvCxnSpPr>
        <p:spPr>
          <a:xfrm>
            <a:off x="8283551" y="5233796"/>
            <a:ext cx="316734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>
            <a:extLst>
              <a:ext uri="{FF2B5EF4-FFF2-40B4-BE49-F238E27FC236}">
                <a16:creationId xmlns:a16="http://schemas.microsoft.com/office/drawing/2014/main" id="{9044053D-F73D-34AB-F511-38D1B1D34A01}"/>
              </a:ext>
            </a:extLst>
          </p:cNvPr>
          <p:cNvCxnSpPr>
            <a:cxnSpLocks/>
          </p:cNvCxnSpPr>
          <p:nvPr/>
        </p:nvCxnSpPr>
        <p:spPr>
          <a:xfrm>
            <a:off x="8283551" y="2080227"/>
            <a:ext cx="316734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3CAAD127-D566-46F4-59E8-221D02DA9B58}"/>
              </a:ext>
            </a:extLst>
          </p:cNvPr>
          <p:cNvSpPr txBox="1"/>
          <p:nvPr/>
        </p:nvSpPr>
        <p:spPr>
          <a:xfrm>
            <a:off x="8193407" y="2149780"/>
            <a:ext cx="2509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HOW?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A4F0B851-BCE9-899B-C13D-6CA1E469DDB0}"/>
              </a:ext>
            </a:extLst>
          </p:cNvPr>
          <p:cNvSpPr txBox="1"/>
          <p:nvPr/>
        </p:nvSpPr>
        <p:spPr>
          <a:xfrm>
            <a:off x="8242460" y="1263161"/>
            <a:ext cx="3246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C</a:t>
            </a:r>
            <a:r>
              <a:rPr lang="en-US" altLang="ko-KR" sz="16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ollapse</a:t>
            </a:r>
            <a:r>
              <a:rPr lang="en-US" altLang="ko-KR" sz="16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mechanism of H</a:t>
            </a:r>
            <a:r>
              <a:rPr lang="en-US" altLang="ko-KR" sz="1600" baseline="-250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2</a:t>
            </a:r>
            <a:r>
              <a:rPr lang="en-US" altLang="ko-KR" sz="16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-DRI containing carbon and flux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E9E83F1F-F11A-9FCA-1300-19AEAD8603CD}"/>
              </a:ext>
            </a:extLst>
          </p:cNvPr>
          <p:cNvSpPr txBox="1"/>
          <p:nvPr/>
        </p:nvSpPr>
        <p:spPr>
          <a:xfrm>
            <a:off x="8242460" y="2429064"/>
            <a:ext cx="3246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I</a:t>
            </a:r>
            <a:r>
              <a:rPr lang="en-US" altLang="ko-KR" sz="1600" u="sng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n-situ</a:t>
            </a:r>
            <a:r>
              <a:rPr lang="en-US" altLang="ko-KR" sz="160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 </a:t>
            </a:r>
            <a:r>
              <a:rPr lang="en-US" altLang="ko-KR" sz="1600" dirty="0">
                <a:solidFill>
                  <a:schemeClr val="bg1"/>
                </a:solidFill>
                <a:effectLst/>
                <a:latin typeface="Franklin Gothic Heavy" panose="020B0903020102020204" pitchFamily="34" charset="0"/>
                <a:ea typeface="휴먼둥근헤드라인" panose="02030504000101010101" pitchFamily="18" charset="-127"/>
              </a:rPr>
              <a:t>tracking of melting path</a:t>
            </a:r>
          </a:p>
        </p:txBody>
      </p:sp>
      <p:pic>
        <p:nvPicPr>
          <p:cNvPr id="272" name="그림 271">
            <a:extLst>
              <a:ext uri="{FF2B5EF4-FFF2-40B4-BE49-F238E27FC236}">
                <a16:creationId xmlns:a16="http://schemas.microsoft.com/office/drawing/2014/main" id="{36E23EB2-ED0F-DB82-EB03-E80FEA5B13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1022" y="3406882"/>
            <a:ext cx="1796075" cy="1721055"/>
          </a:xfrm>
          <a:prstGeom prst="rect">
            <a:avLst/>
          </a:prstGeom>
        </p:spPr>
      </p:pic>
      <p:pic>
        <p:nvPicPr>
          <p:cNvPr id="273" name="그림 272">
            <a:extLst>
              <a:ext uri="{FF2B5EF4-FFF2-40B4-BE49-F238E27FC236}">
                <a16:creationId xmlns:a16="http://schemas.microsoft.com/office/drawing/2014/main" id="{15FDE307-C985-AF00-5202-88FAD71FD51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8677" t="24762" r="20088" b="29312"/>
          <a:stretch>
            <a:fillRect/>
          </a:stretch>
        </p:blipFill>
        <p:spPr>
          <a:xfrm>
            <a:off x="8307353" y="3804269"/>
            <a:ext cx="1323669" cy="1323669"/>
          </a:xfrm>
          <a:prstGeom prst="rect">
            <a:avLst/>
          </a:prstGeom>
        </p:spPr>
      </p:pic>
      <p:sp>
        <p:nvSpPr>
          <p:cNvPr id="275" name="TextBox 274">
            <a:extLst>
              <a:ext uri="{FF2B5EF4-FFF2-40B4-BE49-F238E27FC236}">
                <a16:creationId xmlns:a16="http://schemas.microsoft.com/office/drawing/2014/main" id="{3F9BD627-B26D-4F73-177C-AF3F645C8DCE}"/>
              </a:ext>
            </a:extLst>
          </p:cNvPr>
          <p:cNvSpPr txBox="1"/>
          <p:nvPr/>
        </p:nvSpPr>
        <p:spPr>
          <a:xfrm>
            <a:off x="8229531" y="3445594"/>
            <a:ext cx="1479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Ex-situ shape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F0F47E6F-5868-D485-B04A-92F1E7209A0E}"/>
              </a:ext>
            </a:extLst>
          </p:cNvPr>
          <p:cNvSpPr txBox="1"/>
          <p:nvPr/>
        </p:nvSpPr>
        <p:spPr>
          <a:xfrm>
            <a:off x="9744183" y="3052409"/>
            <a:ext cx="1569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In-situ melting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84A178C5-3C73-25E5-6666-487A7C9878CF}"/>
              </a:ext>
            </a:extLst>
          </p:cNvPr>
          <p:cNvSpPr txBox="1"/>
          <p:nvPr/>
        </p:nvSpPr>
        <p:spPr>
          <a:xfrm>
            <a:off x="9553683" y="4443059"/>
            <a:ext cx="971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FFFF00"/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Fluxing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57AB4B5B-B000-EE32-2BEF-24DBCA1B7A56}"/>
              </a:ext>
            </a:extLst>
          </p:cNvPr>
          <p:cNvSpPr txBox="1"/>
          <p:nvPr/>
        </p:nvSpPr>
        <p:spPr>
          <a:xfrm>
            <a:off x="10293590" y="3866797"/>
            <a:ext cx="1145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  <a:latin typeface="Amasis MT Pro Medium" panose="02040604050005020304" pitchFamily="18" charset="0"/>
                <a:ea typeface="휴먼둥근헤드라인" panose="02030504000101010101" pitchFamily="18" charset="-127"/>
              </a:rPr>
              <a:t>Carburization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3D8F9-2AE8-4090-924E-8D1F86AC6838}"/>
              </a:ext>
            </a:extLst>
          </p:cNvPr>
          <p:cNvSpPr txBox="1"/>
          <p:nvPr/>
        </p:nvSpPr>
        <p:spPr>
          <a:xfrm>
            <a:off x="9611972" y="80273"/>
            <a:ext cx="1489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>
                <a:solidFill>
                  <a:schemeClr val="bg1"/>
                </a:solidFill>
                <a:effectLst>
                  <a:glow rad="63500">
                    <a:schemeClr val="bg2">
                      <a:lumMod val="2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F0502020204030204" pitchFamily="2" charset="0"/>
                <a:cs typeface="Arial" panose="020B0604020202020204" pitchFamily="34" charset="0"/>
              </a:rPr>
              <a:t>Supported by</a:t>
            </a:r>
            <a:endParaRPr lang="ko-KR" altLang="en-US" sz="1600" dirty="0">
              <a:solidFill>
                <a:schemeClr val="bg1"/>
              </a:solidFill>
              <a:effectLst>
                <a:glow rad="63500">
                  <a:schemeClr val="bg2">
                    <a:lumMod val="2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F0502020204030204" pitchFamily="2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0D90BC5-58BF-193F-C30F-1ABFA974AA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57171" y="92757"/>
            <a:ext cx="1118715" cy="5563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A3B3CC-ABD9-4DCA-A41D-86EA70901665}"/>
              </a:ext>
            </a:extLst>
          </p:cNvPr>
          <p:cNvSpPr txBox="1"/>
          <p:nvPr/>
        </p:nvSpPr>
        <p:spPr>
          <a:xfrm>
            <a:off x="10591800" y="661567"/>
            <a:ext cx="1566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effectLst>
                  <a:glow rad="63500">
                    <a:schemeClr val="bg2">
                      <a:lumMod val="2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 SemiBold" panose="020F0502020204030204" pitchFamily="2" charset="0"/>
                <a:cs typeface="Arial" panose="020B0604020202020204" pitchFamily="34" charset="0"/>
              </a:rPr>
              <a:t>(2023.07 ~ 2025.12)</a:t>
            </a:r>
            <a:endParaRPr lang="ko-KR" altLang="en-US" sz="1200" dirty="0">
              <a:solidFill>
                <a:schemeClr val="bg1"/>
              </a:solidFill>
              <a:effectLst>
                <a:glow rad="63500">
                  <a:schemeClr val="bg2">
                    <a:lumMod val="2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 SemiBold" panose="020F05020202040302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661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138</Words>
  <Application>Microsoft Macintosh PowerPoint</Application>
  <PresentationFormat>와이드스크린</PresentationFormat>
  <Paragraphs>40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맑은 고딕</vt:lpstr>
      <vt:lpstr>HGPSoeiKakugothicUB</vt:lpstr>
      <vt:lpstr>Amasis MT Pro Medium</vt:lpstr>
      <vt:lpstr>Arial</vt:lpstr>
      <vt:lpstr>Arial Black</vt:lpstr>
      <vt:lpstr>Congenial SemiBold</vt:lpstr>
      <vt:lpstr>Franklin Gothic Heavy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박주호(친환경소재대학원)</dc:creator>
  <cp:lastModifiedBy>이상호(친환경철강소재과)</cp:lastModifiedBy>
  <cp:revision>2</cp:revision>
  <dcterms:created xsi:type="dcterms:W3CDTF">2026-01-30T05:58:46Z</dcterms:created>
  <dcterms:modified xsi:type="dcterms:W3CDTF">2026-02-04T01:45:37Z</dcterms:modified>
</cp:coreProperties>
</file>